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Nanum Square Ultra-Bold" panose="020B0600000101010101" charset="-127"/>
      <p:regular r:id="rId23"/>
    </p:embeddedFont>
    <p:embeddedFont>
      <p:font typeface="Nanum Square Round Ultra-Bold" panose="020B0600000101010101" charset="-127"/>
      <p:regular r:id="rId24"/>
    </p:embeddedFont>
    <p:embeddedFont>
      <p:font typeface="210 상상공작소" panose="020B0600000101010101" charset="-127"/>
      <p:regular r:id="rId25"/>
    </p:embeddedFont>
    <p:embeddedFont>
      <p:font typeface="Nanum Square Bold" panose="020B0600000101010101" charset="-127"/>
      <p:regular r:id="rId26"/>
    </p:embeddedFont>
    <p:embeddedFont>
      <p:font typeface="210 디딤고딕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anum Square Round" panose="020B0600000101010101" charset="-127"/>
      <p:regular r:id="rId32"/>
    </p:embeddedFont>
    <p:embeddedFont>
      <p:font typeface="Dosis" panose="020B0600000101010101" charset="0"/>
      <p:regular r:id="rId33"/>
    </p:embeddedFont>
    <p:embeddedFont>
      <p:font typeface="Nanum Square Round Bold" panose="020B0600000101010101" charset="-127"/>
      <p:regular r:id="rId34"/>
    </p:embeddedFont>
    <p:embeddedFont>
      <p:font typeface="210 디딤고딕 Bold" panose="020B0600000101010101" charset="-127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98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49.sv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45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jpeg"/><Relationship Id="rId5" Type="http://schemas.openxmlformats.org/officeDocument/2006/relationships/image" Target="../media/image54.svg"/><Relationship Id="rId10" Type="http://schemas.openxmlformats.org/officeDocument/2006/relationships/image" Target="../media/image43.jpeg"/><Relationship Id="rId4" Type="http://schemas.openxmlformats.org/officeDocument/2006/relationships/image" Target="../media/image39.png"/><Relationship Id="rId9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6043">
            <a:off x="11927729" y="3849770"/>
            <a:ext cx="683371" cy="548985"/>
          </a:xfrm>
          <a:custGeom>
            <a:avLst/>
            <a:gdLst/>
            <a:ahLst/>
            <a:cxnLst/>
            <a:rect l="l" t="t" r="r" b="b"/>
            <a:pathLst>
              <a:path w="683371" h="548985">
                <a:moveTo>
                  <a:pt x="0" y="0"/>
                </a:moveTo>
                <a:lnTo>
                  <a:pt x="683371" y="0"/>
                </a:lnTo>
                <a:lnTo>
                  <a:pt x="683371" y="548984"/>
                </a:lnTo>
                <a:lnTo>
                  <a:pt x="0" y="548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76375" y="1356080"/>
            <a:ext cx="6406976" cy="204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00"/>
              </a:lnSpc>
            </a:pPr>
            <a:r>
              <a:rPr lang="en-US" sz="14000" spc="-140">
                <a:solidFill>
                  <a:srgbClr val="FDFDFD"/>
                </a:solidFill>
                <a:ea typeface="Nanum Square Round Ultra-Bold"/>
              </a:rPr>
              <a:t>당일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5501" y="3787775"/>
            <a:ext cx="6406976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7838D"/>
                </a:solidFill>
                <a:ea typeface="Nanum Square Round Bold"/>
              </a:rPr>
              <a:t>당</a:t>
            </a:r>
            <a:r>
              <a:rPr lang="en-US" sz="3999">
                <a:solidFill>
                  <a:srgbClr val="45595A"/>
                </a:solidFill>
                <a:ea typeface="Nanum Square Round Bold"/>
              </a:rPr>
              <a:t>신만의 특별한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7838D"/>
                </a:solidFill>
                <a:ea typeface="Nanum Square Round Bold"/>
              </a:rPr>
              <a:t>일</a:t>
            </a:r>
            <a:r>
              <a:rPr lang="en-US" sz="3999">
                <a:solidFill>
                  <a:srgbClr val="45595A"/>
                </a:solidFill>
                <a:ea typeface="Nanum Square Round Bold"/>
              </a:rPr>
              <a:t>기를 작성하세요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5501" y="6823834"/>
            <a:ext cx="4061183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endParaRPr/>
          </a:p>
          <a:p>
            <a:pPr algn="l">
              <a:lnSpc>
                <a:spcPts val="4200"/>
              </a:lnSpc>
            </a:pPr>
            <a:r>
              <a:rPr lang="en-US" sz="3000" spc="225">
                <a:solidFill>
                  <a:srgbClr val="45595A"/>
                </a:solidFill>
                <a:latin typeface="Nanum Square Round Bold"/>
              </a:rPr>
              <a:t>B108</a:t>
            </a:r>
          </a:p>
          <a:p>
            <a:pPr algn="l">
              <a:lnSpc>
                <a:spcPts val="4200"/>
              </a:lnSpc>
            </a:pPr>
            <a:r>
              <a:rPr lang="en-US" sz="3000" spc="225">
                <a:solidFill>
                  <a:srgbClr val="45595A"/>
                </a:solidFill>
                <a:ea typeface="Nanum Square Round Bold"/>
              </a:rPr>
              <a:t>김수환  김유정  박은미</a:t>
            </a:r>
          </a:p>
          <a:p>
            <a:pPr algn="l">
              <a:lnSpc>
                <a:spcPts val="4200"/>
              </a:lnSpc>
            </a:pPr>
            <a:r>
              <a:rPr lang="en-US" sz="3000" spc="225">
                <a:solidFill>
                  <a:srgbClr val="45595A"/>
                </a:solidFill>
                <a:ea typeface="Nanum Square Round Bold"/>
              </a:rPr>
              <a:t>박찬홍  최준영  한성현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427"/>
            <a:ext cx="11373981" cy="12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DA5162"/>
                </a:solidFill>
                <a:ea typeface="Nanum Square Round Ultra-Bold"/>
              </a:rPr>
              <a:t>메인 기능 흐름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41241"/>
            <a:ext cx="11373981" cy="5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7B7B7B"/>
                </a:solidFill>
                <a:ea typeface="Nanum Square Round Bold"/>
              </a:rPr>
              <a:t>그림 일기의 이미지가 생성되는 과정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6760051"/>
            <a:ext cx="17259300" cy="0"/>
          </a:xfrm>
          <a:prstGeom prst="line">
            <a:avLst/>
          </a:prstGeom>
          <a:ln w="9525" cap="rnd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53038" y="7594496"/>
            <a:ext cx="4240718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8CA0"/>
                </a:solidFill>
                <a:ea typeface="Nanum Square Ultra-Bold"/>
              </a:rPr>
              <a:t>일기 전송</a:t>
            </a:r>
          </a:p>
        </p:txBody>
      </p:sp>
      <p:sp>
        <p:nvSpPr>
          <p:cNvPr id="6" name="AutoShape 6"/>
          <p:cNvSpPr/>
          <p:nvPr/>
        </p:nvSpPr>
        <p:spPr>
          <a:xfrm>
            <a:off x="1038225" y="6764813"/>
            <a:ext cx="0" cy="493897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TextBox 7"/>
          <p:cNvSpPr txBox="1"/>
          <p:nvPr/>
        </p:nvSpPr>
        <p:spPr>
          <a:xfrm>
            <a:off x="4361811" y="4072695"/>
            <a:ext cx="2120359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8CA0"/>
                </a:solidFill>
                <a:ea typeface="Nanum Square Ultra-Bold"/>
              </a:rPr>
              <a:t>일기 번역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28920" y="5127916"/>
            <a:ext cx="42407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한글로 작성된 일기를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영어로 번역</a:t>
            </a:r>
          </a:p>
        </p:txBody>
      </p:sp>
      <p:sp>
        <p:nvSpPr>
          <p:cNvPr id="9" name="AutoShape 9"/>
          <p:cNvSpPr/>
          <p:nvPr/>
        </p:nvSpPr>
        <p:spPr>
          <a:xfrm>
            <a:off x="8829675" y="6755288"/>
            <a:ext cx="0" cy="493897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0" name="TextBox 10"/>
          <p:cNvSpPr txBox="1"/>
          <p:nvPr/>
        </p:nvSpPr>
        <p:spPr>
          <a:xfrm>
            <a:off x="8393910" y="7711015"/>
            <a:ext cx="4240718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8CA0"/>
                </a:solidFill>
                <a:ea typeface="Nanum Square Ultra-Bold"/>
              </a:rPr>
              <a:t>이미지 생성 요청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12960" y="8628590"/>
            <a:ext cx="42407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내용 기반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이미지 생성 요청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2596529" y="6261391"/>
            <a:ext cx="0" cy="493897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>
            <a:off x="2993444" y="7610938"/>
            <a:ext cx="1668996" cy="760866"/>
          </a:xfrm>
          <a:custGeom>
            <a:avLst/>
            <a:gdLst/>
            <a:ahLst/>
            <a:cxnLst/>
            <a:rect l="l" t="t" r="r" b="b"/>
            <a:pathLst>
              <a:path w="1668996" h="760866">
                <a:moveTo>
                  <a:pt x="0" y="0"/>
                </a:moveTo>
                <a:lnTo>
                  <a:pt x="1668996" y="0"/>
                </a:lnTo>
                <a:lnTo>
                  <a:pt x="1668996" y="760866"/>
                </a:lnTo>
                <a:lnTo>
                  <a:pt x="0" y="760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4788982" y="6270916"/>
            <a:ext cx="0" cy="493897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TextBox 15"/>
          <p:cNvSpPr txBox="1"/>
          <p:nvPr/>
        </p:nvSpPr>
        <p:spPr>
          <a:xfrm>
            <a:off x="662563" y="8551295"/>
            <a:ext cx="424071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사용자가 텍스트로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작성한 일기를 전송</a:t>
            </a:r>
          </a:p>
        </p:txBody>
      </p:sp>
      <p:sp>
        <p:nvSpPr>
          <p:cNvPr id="16" name="Freeform 16"/>
          <p:cNvSpPr/>
          <p:nvPr/>
        </p:nvSpPr>
        <p:spPr>
          <a:xfrm>
            <a:off x="6549279" y="3888731"/>
            <a:ext cx="953414" cy="1021994"/>
          </a:xfrm>
          <a:custGeom>
            <a:avLst/>
            <a:gdLst/>
            <a:ahLst/>
            <a:cxnLst/>
            <a:rect l="l" t="t" r="r" b="b"/>
            <a:pathLst>
              <a:path w="953414" h="1021994">
                <a:moveTo>
                  <a:pt x="0" y="0"/>
                </a:moveTo>
                <a:lnTo>
                  <a:pt x="953415" y="0"/>
                </a:lnTo>
                <a:lnTo>
                  <a:pt x="953415" y="1021994"/>
                </a:lnTo>
                <a:lnTo>
                  <a:pt x="0" y="102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91" r="-279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218754" y="3870912"/>
            <a:ext cx="4240718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48CA0"/>
                </a:solidFill>
                <a:ea typeface="Nanum Square Ultra-Bold"/>
              </a:rPr>
              <a:t>이미지 전달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48CA0"/>
                </a:solidFill>
                <a:latin typeface="Nanum Square Ultra-Bold"/>
                <a:ea typeface="Nanum Square Ultra-Bold"/>
              </a:rPr>
              <a:t>감정 / MBTI 분석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8754" y="5512387"/>
            <a:ext cx="512945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7B7B7B"/>
                </a:solidFill>
                <a:ea typeface="Nanum Square Bold"/>
              </a:rPr>
              <a:t>사용자에게 완성된 이미지 전달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299002" y="7506361"/>
            <a:ext cx="2484480" cy="1963925"/>
            <a:chOff x="0" y="0"/>
            <a:chExt cx="3312640" cy="2618566"/>
          </a:xfrm>
        </p:grpSpPr>
        <p:sp>
          <p:nvSpPr>
            <p:cNvPr id="20" name="Freeform 20"/>
            <p:cNvSpPr/>
            <p:nvPr/>
          </p:nvSpPr>
          <p:spPr>
            <a:xfrm>
              <a:off x="0" y="986493"/>
              <a:ext cx="3220601" cy="1632074"/>
            </a:xfrm>
            <a:custGeom>
              <a:avLst/>
              <a:gdLst/>
              <a:ahLst/>
              <a:cxnLst/>
              <a:rect l="l" t="t" r="r" b="b"/>
              <a:pathLst>
                <a:path w="3220601" h="1632074">
                  <a:moveTo>
                    <a:pt x="0" y="0"/>
                  </a:moveTo>
                  <a:lnTo>
                    <a:pt x="3220601" y="0"/>
                  </a:lnTo>
                  <a:lnTo>
                    <a:pt x="3220601" y="1632073"/>
                  </a:lnTo>
                  <a:lnTo>
                    <a:pt x="0" y="163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954" r="-5954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3312640" cy="1379686"/>
            </a:xfrm>
            <a:custGeom>
              <a:avLst/>
              <a:gdLst/>
              <a:ahLst/>
              <a:cxnLst/>
              <a:rect l="l" t="t" r="r" b="b"/>
              <a:pathLst>
                <a:path w="3312640" h="1379686">
                  <a:moveTo>
                    <a:pt x="0" y="0"/>
                  </a:moveTo>
                  <a:lnTo>
                    <a:pt x="3312640" y="0"/>
                  </a:lnTo>
                  <a:lnTo>
                    <a:pt x="3312640" y="1379686"/>
                  </a:lnTo>
                  <a:lnTo>
                    <a:pt x="0" y="1379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7451" b="-7264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2" name="Freeform 22"/>
          <p:cNvSpPr/>
          <p:nvPr/>
        </p:nvSpPr>
        <p:spPr>
          <a:xfrm>
            <a:off x="16375696" y="4191534"/>
            <a:ext cx="1367276" cy="951966"/>
          </a:xfrm>
          <a:custGeom>
            <a:avLst/>
            <a:gdLst/>
            <a:ahLst/>
            <a:cxnLst/>
            <a:rect l="l" t="t" r="r" b="b"/>
            <a:pathLst>
              <a:path w="1367276" h="951966">
                <a:moveTo>
                  <a:pt x="0" y="0"/>
                </a:moveTo>
                <a:lnTo>
                  <a:pt x="1367277" y="0"/>
                </a:lnTo>
                <a:lnTo>
                  <a:pt x="1367277" y="951966"/>
                </a:lnTo>
                <a:lnTo>
                  <a:pt x="0" y="951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89300" y="4269657"/>
            <a:ext cx="5182063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-99">
                <a:solidFill>
                  <a:srgbClr val="FFFFFF"/>
                </a:solidFill>
                <a:ea typeface="Nanum Square Round Ultra-Bold"/>
              </a:rPr>
              <a:t>기술 소개</a:t>
            </a:r>
          </a:p>
        </p:txBody>
      </p:sp>
      <p:sp>
        <p:nvSpPr>
          <p:cNvPr id="3" name="AutoShape 3"/>
          <p:cNvSpPr/>
          <p:nvPr/>
        </p:nvSpPr>
        <p:spPr>
          <a:xfrm>
            <a:off x="1868020" y="8440700"/>
            <a:ext cx="7589385" cy="0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63192" y="1666994"/>
            <a:ext cx="6599041" cy="6953013"/>
          </a:xfrm>
          <a:custGeom>
            <a:avLst/>
            <a:gdLst/>
            <a:ahLst/>
            <a:cxnLst/>
            <a:rect l="l" t="t" r="r" b="b"/>
            <a:pathLst>
              <a:path w="6599041" h="6953013">
                <a:moveTo>
                  <a:pt x="0" y="0"/>
                </a:moveTo>
                <a:lnTo>
                  <a:pt x="6599041" y="0"/>
                </a:lnTo>
                <a:lnTo>
                  <a:pt x="6599041" y="6953012"/>
                </a:lnTo>
                <a:lnTo>
                  <a:pt x="0" y="6953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604050" y="818476"/>
            <a:ext cx="0" cy="8467172"/>
          </a:xfrm>
          <a:prstGeom prst="line">
            <a:avLst/>
          </a:prstGeom>
          <a:ln w="66675" cap="flat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56532" y="2414852"/>
            <a:ext cx="5359925" cy="25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Stable</a:t>
            </a:r>
          </a:p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Diffusion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126067" y="6451249"/>
            <a:ext cx="2554380" cy="2477130"/>
            <a:chOff x="0" y="0"/>
            <a:chExt cx="617907" cy="599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7907" cy="599221"/>
            </a:xfrm>
            <a:custGeom>
              <a:avLst/>
              <a:gdLst/>
              <a:ahLst/>
              <a:cxnLst/>
              <a:rect l="l" t="t" r="r" b="b"/>
              <a:pathLst>
                <a:path w="617907" h="599221">
                  <a:moveTo>
                    <a:pt x="154573" y="0"/>
                  </a:moveTo>
                  <a:lnTo>
                    <a:pt x="463335" y="0"/>
                  </a:lnTo>
                  <a:cubicBezTo>
                    <a:pt x="504330" y="0"/>
                    <a:pt x="543646" y="16285"/>
                    <a:pt x="572634" y="45273"/>
                  </a:cubicBezTo>
                  <a:cubicBezTo>
                    <a:pt x="601622" y="74261"/>
                    <a:pt x="617907" y="113578"/>
                    <a:pt x="617907" y="154573"/>
                  </a:cubicBezTo>
                  <a:lnTo>
                    <a:pt x="617907" y="444648"/>
                  </a:lnTo>
                  <a:cubicBezTo>
                    <a:pt x="617907" y="485643"/>
                    <a:pt x="601622" y="524959"/>
                    <a:pt x="572634" y="553947"/>
                  </a:cubicBezTo>
                  <a:cubicBezTo>
                    <a:pt x="543646" y="582935"/>
                    <a:pt x="504330" y="599221"/>
                    <a:pt x="463335" y="599221"/>
                  </a:cubicBezTo>
                  <a:lnTo>
                    <a:pt x="154573" y="599221"/>
                  </a:lnTo>
                  <a:cubicBezTo>
                    <a:pt x="113578" y="599221"/>
                    <a:pt x="74261" y="582935"/>
                    <a:pt x="45273" y="553947"/>
                  </a:cubicBezTo>
                  <a:cubicBezTo>
                    <a:pt x="16285" y="524959"/>
                    <a:pt x="0" y="485643"/>
                    <a:pt x="0" y="444648"/>
                  </a:cubicBezTo>
                  <a:lnTo>
                    <a:pt x="0" y="154573"/>
                  </a:lnTo>
                  <a:cubicBezTo>
                    <a:pt x="0" y="113578"/>
                    <a:pt x="16285" y="74261"/>
                    <a:pt x="45273" y="45273"/>
                  </a:cubicBezTo>
                  <a:cubicBezTo>
                    <a:pt x="74261" y="16285"/>
                    <a:pt x="113578" y="0"/>
                    <a:pt x="154573" y="0"/>
                  </a:cubicBezTo>
                  <a:close/>
                </a:path>
              </a:pathLst>
            </a:custGeom>
            <a:solidFill>
              <a:srgbClr val="D7B4A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17907" cy="63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상상공작소"/>
                </a:rPr>
                <a:t>LORA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02150" y="6451249"/>
            <a:ext cx="2554380" cy="2477130"/>
            <a:chOff x="0" y="0"/>
            <a:chExt cx="617907" cy="5992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7907" cy="599221"/>
            </a:xfrm>
            <a:custGeom>
              <a:avLst/>
              <a:gdLst/>
              <a:ahLst/>
              <a:cxnLst/>
              <a:rect l="l" t="t" r="r" b="b"/>
              <a:pathLst>
                <a:path w="617907" h="599221">
                  <a:moveTo>
                    <a:pt x="154573" y="0"/>
                  </a:moveTo>
                  <a:lnTo>
                    <a:pt x="463335" y="0"/>
                  </a:lnTo>
                  <a:cubicBezTo>
                    <a:pt x="504330" y="0"/>
                    <a:pt x="543646" y="16285"/>
                    <a:pt x="572634" y="45273"/>
                  </a:cubicBezTo>
                  <a:cubicBezTo>
                    <a:pt x="601622" y="74261"/>
                    <a:pt x="617907" y="113578"/>
                    <a:pt x="617907" y="154573"/>
                  </a:cubicBezTo>
                  <a:lnTo>
                    <a:pt x="617907" y="444648"/>
                  </a:lnTo>
                  <a:cubicBezTo>
                    <a:pt x="617907" y="485643"/>
                    <a:pt x="601622" y="524959"/>
                    <a:pt x="572634" y="553947"/>
                  </a:cubicBezTo>
                  <a:cubicBezTo>
                    <a:pt x="543646" y="582935"/>
                    <a:pt x="504330" y="599221"/>
                    <a:pt x="463335" y="599221"/>
                  </a:cubicBezTo>
                  <a:lnTo>
                    <a:pt x="154573" y="599221"/>
                  </a:lnTo>
                  <a:cubicBezTo>
                    <a:pt x="113578" y="599221"/>
                    <a:pt x="74261" y="582935"/>
                    <a:pt x="45273" y="553947"/>
                  </a:cubicBezTo>
                  <a:cubicBezTo>
                    <a:pt x="16285" y="524959"/>
                    <a:pt x="0" y="485643"/>
                    <a:pt x="0" y="444648"/>
                  </a:cubicBezTo>
                  <a:lnTo>
                    <a:pt x="0" y="154573"/>
                  </a:lnTo>
                  <a:cubicBezTo>
                    <a:pt x="0" y="113578"/>
                    <a:pt x="16285" y="74261"/>
                    <a:pt x="45273" y="45273"/>
                  </a:cubicBezTo>
                  <a:cubicBezTo>
                    <a:pt x="74261" y="16285"/>
                    <a:pt x="113578" y="0"/>
                    <a:pt x="154573" y="0"/>
                  </a:cubicBezTo>
                  <a:close/>
                </a:path>
              </a:pathLst>
            </a:custGeom>
            <a:solidFill>
              <a:srgbClr val="7B7B7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7907" cy="63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상상공작소"/>
                </a:rPr>
                <a:t>LORA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03176" y="6451249"/>
            <a:ext cx="2554380" cy="2477130"/>
            <a:chOff x="0" y="0"/>
            <a:chExt cx="617907" cy="5992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7907" cy="599221"/>
            </a:xfrm>
            <a:custGeom>
              <a:avLst/>
              <a:gdLst/>
              <a:ahLst/>
              <a:cxnLst/>
              <a:rect l="l" t="t" r="r" b="b"/>
              <a:pathLst>
                <a:path w="617907" h="599221">
                  <a:moveTo>
                    <a:pt x="154573" y="0"/>
                  </a:moveTo>
                  <a:lnTo>
                    <a:pt x="463335" y="0"/>
                  </a:lnTo>
                  <a:cubicBezTo>
                    <a:pt x="504330" y="0"/>
                    <a:pt x="543646" y="16285"/>
                    <a:pt x="572634" y="45273"/>
                  </a:cubicBezTo>
                  <a:cubicBezTo>
                    <a:pt x="601622" y="74261"/>
                    <a:pt x="617907" y="113578"/>
                    <a:pt x="617907" y="154573"/>
                  </a:cubicBezTo>
                  <a:lnTo>
                    <a:pt x="617907" y="444648"/>
                  </a:lnTo>
                  <a:cubicBezTo>
                    <a:pt x="617907" y="485643"/>
                    <a:pt x="601622" y="524959"/>
                    <a:pt x="572634" y="553947"/>
                  </a:cubicBezTo>
                  <a:cubicBezTo>
                    <a:pt x="543646" y="582935"/>
                    <a:pt x="504330" y="599221"/>
                    <a:pt x="463335" y="599221"/>
                  </a:cubicBezTo>
                  <a:lnTo>
                    <a:pt x="154573" y="599221"/>
                  </a:lnTo>
                  <a:cubicBezTo>
                    <a:pt x="113578" y="599221"/>
                    <a:pt x="74261" y="582935"/>
                    <a:pt x="45273" y="553947"/>
                  </a:cubicBezTo>
                  <a:cubicBezTo>
                    <a:pt x="16285" y="524959"/>
                    <a:pt x="0" y="485643"/>
                    <a:pt x="0" y="444648"/>
                  </a:cubicBezTo>
                  <a:lnTo>
                    <a:pt x="0" y="154573"/>
                  </a:lnTo>
                  <a:cubicBezTo>
                    <a:pt x="0" y="113578"/>
                    <a:pt x="16285" y="74261"/>
                    <a:pt x="45273" y="45273"/>
                  </a:cubicBezTo>
                  <a:cubicBezTo>
                    <a:pt x="74261" y="16285"/>
                    <a:pt x="113578" y="0"/>
                    <a:pt x="154573" y="0"/>
                  </a:cubicBezTo>
                  <a:close/>
                </a:path>
              </a:pathLst>
            </a:custGeom>
            <a:solidFill>
              <a:srgbClr val="767FA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17907" cy="63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상상공작소"/>
                </a:rPr>
                <a:t>LORA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43446" y="6451249"/>
            <a:ext cx="2554380" cy="2477130"/>
            <a:chOff x="0" y="0"/>
            <a:chExt cx="617907" cy="5992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7907" cy="599221"/>
            </a:xfrm>
            <a:custGeom>
              <a:avLst/>
              <a:gdLst/>
              <a:ahLst/>
              <a:cxnLst/>
              <a:rect l="l" t="t" r="r" b="b"/>
              <a:pathLst>
                <a:path w="617907" h="599221">
                  <a:moveTo>
                    <a:pt x="154573" y="0"/>
                  </a:moveTo>
                  <a:lnTo>
                    <a:pt x="463335" y="0"/>
                  </a:lnTo>
                  <a:cubicBezTo>
                    <a:pt x="504330" y="0"/>
                    <a:pt x="543646" y="16285"/>
                    <a:pt x="572634" y="45273"/>
                  </a:cubicBezTo>
                  <a:cubicBezTo>
                    <a:pt x="601622" y="74261"/>
                    <a:pt x="617907" y="113578"/>
                    <a:pt x="617907" y="154573"/>
                  </a:cubicBezTo>
                  <a:lnTo>
                    <a:pt x="617907" y="444648"/>
                  </a:lnTo>
                  <a:cubicBezTo>
                    <a:pt x="617907" y="485643"/>
                    <a:pt x="601622" y="524959"/>
                    <a:pt x="572634" y="553947"/>
                  </a:cubicBezTo>
                  <a:cubicBezTo>
                    <a:pt x="543646" y="582935"/>
                    <a:pt x="504330" y="599221"/>
                    <a:pt x="463335" y="599221"/>
                  </a:cubicBezTo>
                  <a:lnTo>
                    <a:pt x="154573" y="599221"/>
                  </a:lnTo>
                  <a:cubicBezTo>
                    <a:pt x="113578" y="599221"/>
                    <a:pt x="74261" y="582935"/>
                    <a:pt x="45273" y="553947"/>
                  </a:cubicBezTo>
                  <a:cubicBezTo>
                    <a:pt x="16285" y="524959"/>
                    <a:pt x="0" y="485643"/>
                    <a:pt x="0" y="444648"/>
                  </a:cubicBezTo>
                  <a:lnTo>
                    <a:pt x="0" y="154573"/>
                  </a:lnTo>
                  <a:cubicBezTo>
                    <a:pt x="0" y="113578"/>
                    <a:pt x="16285" y="74261"/>
                    <a:pt x="45273" y="45273"/>
                  </a:cubicBezTo>
                  <a:cubicBezTo>
                    <a:pt x="74261" y="16285"/>
                    <a:pt x="113578" y="0"/>
                    <a:pt x="15457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17907" cy="63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상상공작소"/>
                </a:rPr>
                <a:t>LORA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423093" y="9024937"/>
            <a:ext cx="209096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7B7B7B"/>
                </a:solidFill>
                <a:ea typeface="Nanum Square Bold"/>
              </a:rPr>
              <a:t>이미지 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6880" y="600409"/>
            <a:ext cx="1711943" cy="493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7B7B7B"/>
                </a:solidFill>
                <a:ea typeface="Nanum Square Bold"/>
              </a:rPr>
              <a:t>일기 입력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532" y="5250229"/>
            <a:ext cx="556493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7B7B7B"/>
                </a:solidFill>
                <a:latin typeface="Nanum Square Round Bold"/>
                <a:ea typeface="Nanum Square Round Bold"/>
              </a:rPr>
              <a:t>텍스트 및 이미지 프롬프트에서 고유한 실사 이미지를 생성하는 생성형 인공 지능(생성형 AI) 모델</a:t>
            </a:r>
          </a:p>
        </p:txBody>
      </p:sp>
      <p:sp>
        <p:nvSpPr>
          <p:cNvPr id="19" name="AutoShape 19"/>
          <p:cNvSpPr/>
          <p:nvPr/>
        </p:nvSpPr>
        <p:spPr>
          <a:xfrm flipH="1">
            <a:off x="12016270" y="851813"/>
            <a:ext cx="587780" cy="0"/>
          </a:xfrm>
          <a:prstGeom prst="line">
            <a:avLst/>
          </a:prstGeom>
          <a:ln w="66675" cap="flat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6872380" y="1722814"/>
            <a:ext cx="11131560" cy="3744788"/>
            <a:chOff x="0" y="0"/>
            <a:chExt cx="14842079" cy="4993050"/>
          </a:xfrm>
        </p:grpSpPr>
        <p:sp>
          <p:nvSpPr>
            <p:cNvPr id="21" name="Freeform 21"/>
            <p:cNvSpPr/>
            <p:nvPr/>
          </p:nvSpPr>
          <p:spPr>
            <a:xfrm>
              <a:off x="0" y="208432"/>
              <a:ext cx="14842079" cy="4784618"/>
            </a:xfrm>
            <a:custGeom>
              <a:avLst/>
              <a:gdLst/>
              <a:ahLst/>
              <a:cxnLst/>
              <a:rect l="l" t="t" r="r" b="b"/>
              <a:pathLst>
                <a:path w="14842079" h="4784618">
                  <a:moveTo>
                    <a:pt x="0" y="0"/>
                  </a:moveTo>
                  <a:lnTo>
                    <a:pt x="14842079" y="0"/>
                  </a:lnTo>
                  <a:lnTo>
                    <a:pt x="14842079" y="4784618"/>
                  </a:lnTo>
                  <a:lnTo>
                    <a:pt x="0" y="4784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45" t="-3789" r="-2174" b="-22977"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7693027" y="0"/>
              <a:ext cx="6976884" cy="823265"/>
              <a:chOff x="0" y="0"/>
              <a:chExt cx="1378150" cy="1626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78150" cy="162620"/>
              </a:xfrm>
              <a:custGeom>
                <a:avLst/>
                <a:gdLst/>
                <a:ahLst/>
                <a:cxnLst/>
                <a:rect l="l" t="t" r="r" b="b"/>
                <a:pathLst>
                  <a:path w="1378150" h="162620">
                    <a:moveTo>
                      <a:pt x="0" y="0"/>
                    </a:moveTo>
                    <a:lnTo>
                      <a:pt x="1378150" y="0"/>
                    </a:lnTo>
                    <a:lnTo>
                      <a:pt x="1378150" y="162620"/>
                    </a:lnTo>
                    <a:lnTo>
                      <a:pt x="0" y="16262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66675"/>
                <a:ext cx="1378150" cy="229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4480"/>
                  </a:lnSpc>
                </a:pPr>
                <a:r>
                  <a:rPr lang="en-US" sz="3200">
                    <a:solidFill>
                      <a:srgbClr val="7B7B7B"/>
                    </a:solidFill>
                    <a:latin typeface="Nanum Square Round Bold"/>
                    <a:ea typeface="Nanum Square Round Bold"/>
                  </a:rPr>
                  <a:t>지정된 값만큼 LOOP</a:t>
                </a:r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V="1">
              <a:off x="9276951" y="490888"/>
              <a:ext cx="0" cy="2850978"/>
            </a:xfrm>
            <a:prstGeom prst="line">
              <a:avLst/>
            </a:prstGeom>
            <a:ln w="88900" cap="flat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 flipH="1">
              <a:off x="9237816" y="513113"/>
              <a:ext cx="478297" cy="0"/>
            </a:xfrm>
            <a:prstGeom prst="line">
              <a:avLst/>
            </a:prstGeom>
            <a:ln w="88900" cap="flat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 flipH="1">
              <a:off x="9010465" y="3313291"/>
              <a:ext cx="280089" cy="0"/>
            </a:xfrm>
            <a:prstGeom prst="line">
              <a:avLst/>
            </a:prstGeom>
            <a:ln w="88900" cap="flat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8598382" y="5810502"/>
            <a:ext cx="2449468" cy="617449"/>
            <a:chOff x="0" y="0"/>
            <a:chExt cx="645127" cy="1626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45127" cy="162620"/>
            </a:xfrm>
            <a:custGeom>
              <a:avLst/>
              <a:gdLst/>
              <a:ahLst/>
              <a:cxnLst/>
              <a:rect l="l" t="t" r="r" b="b"/>
              <a:pathLst>
                <a:path w="645127" h="162620">
                  <a:moveTo>
                    <a:pt x="0" y="0"/>
                  </a:moveTo>
                  <a:lnTo>
                    <a:pt x="645127" y="0"/>
                  </a:lnTo>
                  <a:lnTo>
                    <a:pt x="645127" y="162620"/>
                  </a:lnTo>
                  <a:lnTo>
                    <a:pt x="0" y="1626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645127" cy="229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7B7B7B"/>
                  </a:solidFill>
                  <a:latin typeface="Nanum Square Round Bold"/>
                  <a:ea typeface="Nanum Square Round Bold"/>
                </a:rPr>
                <a:t>weight 조정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12016270" y="7656476"/>
            <a:ext cx="587780" cy="0"/>
          </a:xfrm>
          <a:prstGeom prst="line">
            <a:avLst/>
          </a:prstGeom>
          <a:ln w="66675" cap="flat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H="1">
            <a:off x="12575475" y="9299935"/>
            <a:ext cx="587780" cy="0"/>
          </a:xfrm>
          <a:prstGeom prst="line">
            <a:avLst/>
          </a:prstGeom>
          <a:ln w="66675" cap="flat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509327" y="4032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latin typeface="Nanum Square Round Ultra-Bold"/>
                <a:ea typeface="Nanum Square Round Ultra-Bold"/>
              </a:rPr>
              <a:t> AI 이미지 생성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96547" y="2032459"/>
            <a:ext cx="6999038" cy="7225841"/>
            <a:chOff x="0" y="0"/>
            <a:chExt cx="1843368" cy="1903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3368" cy="1903102"/>
            </a:xfrm>
            <a:custGeom>
              <a:avLst/>
              <a:gdLst/>
              <a:ahLst/>
              <a:cxnLst/>
              <a:rect l="l" t="t" r="r" b="b"/>
              <a:pathLst>
                <a:path w="1843368" h="1903102">
                  <a:moveTo>
                    <a:pt x="25441" y="0"/>
                  </a:moveTo>
                  <a:lnTo>
                    <a:pt x="1817927" y="0"/>
                  </a:lnTo>
                  <a:cubicBezTo>
                    <a:pt x="1824674" y="0"/>
                    <a:pt x="1831145" y="2680"/>
                    <a:pt x="1835917" y="7452"/>
                  </a:cubicBezTo>
                  <a:cubicBezTo>
                    <a:pt x="1840688" y="12223"/>
                    <a:pt x="1843368" y="18694"/>
                    <a:pt x="1843368" y="25441"/>
                  </a:cubicBezTo>
                  <a:lnTo>
                    <a:pt x="1843368" y="1877661"/>
                  </a:lnTo>
                  <a:cubicBezTo>
                    <a:pt x="1843368" y="1891712"/>
                    <a:pt x="1831978" y="1903102"/>
                    <a:pt x="1817927" y="1903102"/>
                  </a:cubicBezTo>
                  <a:lnTo>
                    <a:pt x="25441" y="1903102"/>
                  </a:lnTo>
                  <a:cubicBezTo>
                    <a:pt x="11390" y="1903102"/>
                    <a:pt x="0" y="1891712"/>
                    <a:pt x="0" y="1877661"/>
                  </a:cubicBezTo>
                  <a:lnTo>
                    <a:pt x="0" y="25441"/>
                  </a:lnTo>
                  <a:cubicBezTo>
                    <a:pt x="0" y="11390"/>
                    <a:pt x="11390" y="0"/>
                    <a:pt x="25441" y="0"/>
                  </a:cubicBezTo>
                  <a:close/>
                </a:path>
              </a:pathLst>
            </a:custGeom>
            <a:solidFill>
              <a:srgbClr val="EF95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43368" cy="1941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51513" y="3186255"/>
            <a:ext cx="5031416" cy="4340543"/>
            <a:chOff x="0" y="0"/>
            <a:chExt cx="6708554" cy="5787390"/>
          </a:xfrm>
        </p:grpSpPr>
        <p:sp>
          <p:nvSpPr>
            <p:cNvPr id="8" name="TextBox 8"/>
            <p:cNvSpPr txBox="1"/>
            <p:nvPr/>
          </p:nvSpPr>
          <p:spPr>
            <a:xfrm>
              <a:off x="0" y="2654512"/>
              <a:ext cx="6220805" cy="3137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00"/>
                </a:lnSpc>
              </a:pPr>
              <a:r>
                <a:rPr lang="en-US" sz="5000">
                  <a:solidFill>
                    <a:srgbClr val="DA5162"/>
                  </a:solidFill>
                  <a:latin typeface="Nanum Square Round Ultra-Bold"/>
                  <a:ea typeface="Nanum Square Round Ultra-Bold"/>
                </a:rPr>
                <a:t>2 ~ 40 번</a:t>
              </a:r>
              <a:r>
                <a:rPr lang="en-US" sz="5000">
                  <a:solidFill>
                    <a:srgbClr val="FDFDFD"/>
                  </a:solidFill>
                  <a:latin typeface="Nanum Square Round Ultra-Bold"/>
                  <a:ea typeface="Nanum Square Round Ultra-Bold"/>
                </a:rPr>
                <a:t>의 LOOP 과정을</a:t>
              </a:r>
            </a:p>
            <a:p>
              <a:pPr algn="l">
                <a:lnSpc>
                  <a:spcPts val="6200"/>
                </a:lnSpc>
              </a:pPr>
              <a:r>
                <a:rPr lang="en-US" sz="5000">
                  <a:solidFill>
                    <a:srgbClr val="FDFDFD"/>
                  </a:solidFill>
                  <a:latin typeface="Nanum Square Round Ultra-Bold"/>
                  <a:ea typeface="Nanum Square Round Ultra-Bold"/>
                </a:rPr>
                <a:t>거치게 됩니다.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6708554" cy="2076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550"/>
                </a:lnSpc>
              </a:pPr>
              <a:r>
                <a:rPr lang="en-US" sz="10500" spc="-105">
                  <a:solidFill>
                    <a:srgbClr val="FFFFFF"/>
                  </a:solidFill>
                  <a:latin typeface="Nanum Square Round Ultra-Bold"/>
                </a:rPr>
                <a:t>LOOP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9327" y="4032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latin typeface="Nanum Square Round Ultra-Bold"/>
                <a:ea typeface="Nanum Square Round Ultra-Bold"/>
              </a:rPr>
              <a:t> AI 이미지 생성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887798"/>
            <a:ext cx="7119986" cy="71199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95836" y="4224102"/>
            <a:ext cx="5515839" cy="5392684"/>
            <a:chOff x="0" y="0"/>
            <a:chExt cx="1452731" cy="14202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2731" cy="1420295"/>
            </a:xfrm>
            <a:custGeom>
              <a:avLst/>
              <a:gdLst/>
              <a:ahLst/>
              <a:cxnLst/>
              <a:rect l="l" t="t" r="r" b="b"/>
              <a:pathLst>
                <a:path w="1452731" h="1420295">
                  <a:moveTo>
                    <a:pt x="21054" y="0"/>
                  </a:moveTo>
                  <a:lnTo>
                    <a:pt x="1431678" y="0"/>
                  </a:lnTo>
                  <a:cubicBezTo>
                    <a:pt x="1437261" y="0"/>
                    <a:pt x="1442616" y="2218"/>
                    <a:pt x="1446565" y="6166"/>
                  </a:cubicBezTo>
                  <a:cubicBezTo>
                    <a:pt x="1450513" y="10115"/>
                    <a:pt x="1452731" y="15470"/>
                    <a:pt x="1452731" y="21054"/>
                  </a:cubicBezTo>
                  <a:lnTo>
                    <a:pt x="1452731" y="1399242"/>
                  </a:lnTo>
                  <a:cubicBezTo>
                    <a:pt x="1452731" y="1410869"/>
                    <a:pt x="1443305" y="1420295"/>
                    <a:pt x="1431678" y="1420295"/>
                  </a:cubicBezTo>
                  <a:lnTo>
                    <a:pt x="21054" y="1420295"/>
                  </a:lnTo>
                  <a:cubicBezTo>
                    <a:pt x="9426" y="1420295"/>
                    <a:pt x="0" y="1410869"/>
                    <a:pt x="0" y="1399242"/>
                  </a:cubicBezTo>
                  <a:lnTo>
                    <a:pt x="0" y="21054"/>
                  </a:lnTo>
                  <a:cubicBezTo>
                    <a:pt x="0" y="9426"/>
                    <a:pt x="9426" y="0"/>
                    <a:pt x="21054" y="0"/>
                  </a:cubicBezTo>
                  <a:close/>
                </a:path>
              </a:pathLst>
            </a:custGeom>
            <a:solidFill>
              <a:srgbClr val="F2D7D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2731" cy="14583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15398" y="1336602"/>
            <a:ext cx="5323522" cy="5755950"/>
            <a:chOff x="0" y="0"/>
            <a:chExt cx="1402080" cy="15159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2080" cy="1515970"/>
            </a:xfrm>
            <a:custGeom>
              <a:avLst/>
              <a:gdLst/>
              <a:ahLst/>
              <a:cxnLst/>
              <a:rect l="l" t="t" r="r" b="b"/>
              <a:pathLst>
                <a:path w="1402080" h="1515970">
                  <a:moveTo>
                    <a:pt x="21814" y="0"/>
                  </a:moveTo>
                  <a:lnTo>
                    <a:pt x="1380265" y="0"/>
                  </a:lnTo>
                  <a:cubicBezTo>
                    <a:pt x="1386051" y="0"/>
                    <a:pt x="1391599" y="2298"/>
                    <a:pt x="1395690" y="6389"/>
                  </a:cubicBezTo>
                  <a:cubicBezTo>
                    <a:pt x="1399781" y="10480"/>
                    <a:pt x="1402080" y="16029"/>
                    <a:pt x="1402080" y="21814"/>
                  </a:cubicBezTo>
                  <a:lnTo>
                    <a:pt x="1402080" y="1494156"/>
                  </a:lnTo>
                  <a:cubicBezTo>
                    <a:pt x="1402080" y="1499942"/>
                    <a:pt x="1399781" y="1505490"/>
                    <a:pt x="1395690" y="1509581"/>
                  </a:cubicBezTo>
                  <a:cubicBezTo>
                    <a:pt x="1391599" y="1513672"/>
                    <a:pt x="1386051" y="1515970"/>
                    <a:pt x="1380265" y="1515970"/>
                  </a:cubicBezTo>
                  <a:lnTo>
                    <a:pt x="21814" y="1515970"/>
                  </a:lnTo>
                  <a:cubicBezTo>
                    <a:pt x="9767" y="1515970"/>
                    <a:pt x="0" y="1506204"/>
                    <a:pt x="0" y="1494156"/>
                  </a:cubicBezTo>
                  <a:lnTo>
                    <a:pt x="0" y="21814"/>
                  </a:lnTo>
                  <a:cubicBezTo>
                    <a:pt x="0" y="16029"/>
                    <a:pt x="2298" y="10480"/>
                    <a:pt x="6389" y="6389"/>
                  </a:cubicBezTo>
                  <a:cubicBezTo>
                    <a:pt x="10480" y="2298"/>
                    <a:pt x="16029" y="0"/>
                    <a:pt x="21814" y="0"/>
                  </a:cubicBezTo>
                  <a:close/>
                </a:path>
              </a:pathLst>
            </a:custGeom>
            <a:solidFill>
              <a:srgbClr val="F7CDD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02080" cy="155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862555" y="1028700"/>
            <a:ext cx="5439606" cy="5715687"/>
          </a:xfrm>
          <a:custGeom>
            <a:avLst/>
            <a:gdLst/>
            <a:ahLst/>
            <a:cxnLst/>
            <a:rect l="l" t="t" r="r" b="b"/>
            <a:pathLst>
              <a:path w="5439606" h="5715687">
                <a:moveTo>
                  <a:pt x="0" y="0"/>
                </a:moveTo>
                <a:lnTo>
                  <a:pt x="5439606" y="0"/>
                </a:lnTo>
                <a:lnTo>
                  <a:pt x="5439606" y="5715687"/>
                </a:lnTo>
                <a:lnTo>
                  <a:pt x="0" y="571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91" r="-10573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6297" y="3524250"/>
            <a:ext cx="5359925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532" y="4969580"/>
            <a:ext cx="5359925" cy="25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7B7B7B"/>
                </a:solidFill>
                <a:ea typeface="Nanum Square Round Bold"/>
              </a:rPr>
              <a:t>본인이 적용하고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7B7B7B"/>
                </a:solidFill>
                <a:ea typeface="Nanum Square Round Bold"/>
              </a:rPr>
              <a:t>싶은 스타일을 추가로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7B7B7B"/>
                </a:solidFill>
                <a:latin typeface="Nanum Square Round Bold"/>
                <a:ea typeface="Nanum Square Round Bold"/>
              </a:rPr>
              <a:t>학습시킨 모델로,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48CA0"/>
                </a:solidFill>
                <a:ea typeface="Nanum Square Round Bold"/>
              </a:rPr>
              <a:t>일관성 있는 이미지</a:t>
            </a:r>
            <a:r>
              <a:rPr lang="en-US" sz="3600">
                <a:solidFill>
                  <a:srgbClr val="7B7B7B"/>
                </a:solidFill>
                <a:ea typeface="Nanum Square Round Bold"/>
              </a:rPr>
              <a:t>를 생성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9327" y="4032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latin typeface="Nanum Square Round Ultra-Bold"/>
                <a:ea typeface="Nanum Square Round Ultra-Bold"/>
              </a:rPr>
              <a:t> AI 이미지 생성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178235" y="3840327"/>
            <a:ext cx="5736583" cy="5417973"/>
          </a:xfrm>
          <a:custGeom>
            <a:avLst/>
            <a:gdLst/>
            <a:ahLst/>
            <a:cxnLst/>
            <a:rect l="l" t="t" r="r" b="b"/>
            <a:pathLst>
              <a:path w="5736583" h="5417973">
                <a:moveTo>
                  <a:pt x="0" y="0"/>
                </a:moveTo>
                <a:lnTo>
                  <a:pt x="5736583" y="0"/>
                </a:lnTo>
                <a:lnTo>
                  <a:pt x="5736583" y="5417973"/>
                </a:lnTo>
                <a:lnTo>
                  <a:pt x="0" y="541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55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33975"/>
            <a:ext cx="182880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814600" y="-4763"/>
            <a:ext cx="0" cy="10287000"/>
          </a:xfrm>
          <a:prstGeom prst="line">
            <a:avLst/>
          </a:prstGeom>
          <a:ln w="9525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163097" y="2213875"/>
            <a:ext cx="272260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F48CA0"/>
                </a:solidFill>
                <a:ea typeface="Nanum Square Ultra-Bold"/>
              </a:rPr>
              <a:t>아이들 그림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03317" y="2166938"/>
            <a:ext cx="35559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F48CA0"/>
                </a:solidFill>
                <a:ea typeface="Nanum Square Ultra-Bold"/>
              </a:rPr>
              <a:t>애니메이션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63097" y="7409546"/>
            <a:ext cx="114133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>
                <a:solidFill>
                  <a:srgbClr val="F48CA0"/>
                </a:solidFill>
                <a:ea typeface="Nanum Square Ultra-Bold"/>
              </a:rPr>
              <a:t>도트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61295" y="7432859"/>
            <a:ext cx="639800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F48CA0"/>
                </a:solidFill>
                <a:ea typeface="Nanum Square Ultra-Bold"/>
              </a:rPr>
              <a:t>실사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63097" y="972255"/>
            <a:ext cx="915398" cy="915398"/>
            <a:chOff x="0" y="0"/>
            <a:chExt cx="1220531" cy="12205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8CA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9679" y="219741"/>
              <a:ext cx="94117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Ultra-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43902" y="925317"/>
            <a:ext cx="915398" cy="915398"/>
            <a:chOff x="0" y="0"/>
            <a:chExt cx="1220531" cy="1220531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8CA0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39679" y="219741"/>
              <a:ext cx="94117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Ultra-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63097" y="6027422"/>
            <a:ext cx="915398" cy="915398"/>
            <a:chOff x="0" y="0"/>
            <a:chExt cx="1220531" cy="122053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8CA0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39679" y="219741"/>
              <a:ext cx="94117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Ultra-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343902" y="6050736"/>
            <a:ext cx="915398" cy="915398"/>
            <a:chOff x="0" y="0"/>
            <a:chExt cx="1220531" cy="122053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48CA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39679" y="219741"/>
              <a:ext cx="94117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Ultra-Bold"/>
                </a:rPr>
                <a:t>04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9559378" y="626855"/>
            <a:ext cx="4500920" cy="9033289"/>
          </a:xfrm>
          <a:custGeom>
            <a:avLst/>
            <a:gdLst/>
            <a:ahLst/>
            <a:cxnLst/>
            <a:rect l="l" t="t" r="r" b="b"/>
            <a:pathLst>
              <a:path w="4500920" h="9033289">
                <a:moveTo>
                  <a:pt x="0" y="0"/>
                </a:moveTo>
                <a:lnTo>
                  <a:pt x="4500920" y="0"/>
                </a:lnTo>
                <a:lnTo>
                  <a:pt x="4500920" y="9033290"/>
                </a:lnTo>
                <a:lnTo>
                  <a:pt x="0" y="9033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7" t="-3309" b="-599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5" name="TextBox 25"/>
          <p:cNvSpPr txBox="1"/>
          <p:nvPr/>
        </p:nvSpPr>
        <p:spPr>
          <a:xfrm>
            <a:off x="509327" y="4032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latin typeface="Nanum Square Round Ultra-Bold"/>
                <a:ea typeface="Nanum Square Round Ultra-Bold"/>
              </a:rPr>
              <a:t> AI 이미지 생성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6532" y="3524724"/>
            <a:ext cx="5359925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LORA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1782" y="5553758"/>
            <a:ext cx="3315044" cy="21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7838D"/>
                </a:solidFill>
                <a:latin typeface="Nanum Square Round Ultra-Bold"/>
                <a:ea typeface="Nanum Square Round Ultra-Bold"/>
              </a:rPr>
              <a:t>4 가지</a:t>
            </a:r>
            <a:r>
              <a:rPr lang="en-US" sz="3999">
                <a:solidFill>
                  <a:srgbClr val="7B7B7B"/>
                </a:solidFill>
                <a:ea typeface="Nanum Square Round Ultra-Bold"/>
              </a:rPr>
              <a:t>의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7838D"/>
                </a:solidFill>
                <a:ea typeface="Nanum Square Round Ultra-Bold"/>
              </a:rPr>
              <a:t>서로 다른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7838D"/>
                </a:solidFill>
                <a:latin typeface="Nanum Square Round Ultra-Bold"/>
              </a:rPr>
              <a:t>LORA </a:t>
            </a:r>
            <a:r>
              <a:rPr lang="en-US" sz="3999">
                <a:solidFill>
                  <a:srgbClr val="7B7B7B"/>
                </a:solidFill>
                <a:ea typeface="Nanum Square Round Ultra-Bold"/>
              </a:rPr>
              <a:t>적용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6297" y="3524250"/>
            <a:ext cx="5359925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TF-IDF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4875" y="5005688"/>
            <a:ext cx="5564934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B7B7B"/>
                </a:solidFill>
                <a:ea typeface="Nanum Square Round Bold"/>
              </a:rPr>
              <a:t>전체 문서에 비해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48CA0"/>
                </a:solidFill>
                <a:ea typeface="Nanum Square Round Bold"/>
              </a:rPr>
              <a:t>특정 문서에서만 자주 등장</a:t>
            </a:r>
            <a:r>
              <a:rPr lang="en-US" sz="3200">
                <a:solidFill>
                  <a:srgbClr val="7B7B7B"/>
                </a:solidFill>
                <a:ea typeface="Nanum Square Round Bold"/>
              </a:rPr>
              <a:t>하는 단어를</a:t>
            </a:r>
            <a:r>
              <a:rPr lang="en-US" sz="3200">
                <a:solidFill>
                  <a:srgbClr val="7B7B7B"/>
                </a:solidFill>
                <a:latin typeface="Nanum Square Round Bold"/>
                <a:ea typeface="Nanum Square Round Bold"/>
              </a:rPr>
              <a:t> 찾아내 문서 내 단어의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7B7B7B"/>
                </a:solidFill>
                <a:ea typeface="Nanum Square Round Bold"/>
              </a:rPr>
              <a:t>중요도를 계산하는 방법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7B7B7B"/>
              </a:solidFill>
              <a:ea typeface="Nanum Square Roun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5052" y="4413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latin typeface="Nanum Square Round Ultra-Bold"/>
                <a:ea typeface="Nanum Square Round Ultra-Bold"/>
              </a:rPr>
              <a:t>MBTI, 감정 분석</a:t>
            </a:r>
          </a:p>
        </p:txBody>
      </p:sp>
      <p:sp>
        <p:nvSpPr>
          <p:cNvPr id="5" name="Freeform 5"/>
          <p:cNvSpPr/>
          <p:nvPr/>
        </p:nvSpPr>
        <p:spPr>
          <a:xfrm>
            <a:off x="6931660" y="1028700"/>
            <a:ext cx="6634606" cy="5090526"/>
          </a:xfrm>
          <a:custGeom>
            <a:avLst/>
            <a:gdLst/>
            <a:ahLst/>
            <a:cxnLst/>
            <a:rect l="l" t="t" r="r" b="b"/>
            <a:pathLst>
              <a:path w="6634606" h="5090526">
                <a:moveTo>
                  <a:pt x="0" y="0"/>
                </a:moveTo>
                <a:lnTo>
                  <a:pt x="6634606" y="0"/>
                </a:lnTo>
                <a:lnTo>
                  <a:pt x="6634606" y="5090526"/>
                </a:lnTo>
                <a:lnTo>
                  <a:pt x="0" y="5090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404492" y="4476023"/>
            <a:ext cx="7153084" cy="4913757"/>
          </a:xfrm>
          <a:custGeom>
            <a:avLst/>
            <a:gdLst/>
            <a:ahLst/>
            <a:cxnLst/>
            <a:rect l="l" t="t" r="r" b="b"/>
            <a:pathLst>
              <a:path w="7153084" h="4913757">
                <a:moveTo>
                  <a:pt x="0" y="0"/>
                </a:moveTo>
                <a:lnTo>
                  <a:pt x="7153084" y="0"/>
                </a:lnTo>
                <a:lnTo>
                  <a:pt x="7153084" y="4913757"/>
                </a:lnTo>
                <a:lnTo>
                  <a:pt x="0" y="4913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08234" y="1019175"/>
            <a:ext cx="2471532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latin typeface="Nanum Square Round Ultra-Bold"/>
              </a:rPr>
              <a:t>FCM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93267" y="2492915"/>
            <a:ext cx="79014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7B7B7B"/>
                </a:solidFill>
                <a:latin typeface="Nanum Square Round Bold"/>
                <a:ea typeface="Nanum Square Round Bold"/>
              </a:rPr>
              <a:t>AI 그림이 완성 됐을 때 사용자에게 알림을 제공</a:t>
            </a:r>
            <a:r>
              <a:rPr lang="en-US" sz="3200">
                <a:solidFill>
                  <a:srgbClr val="7B7B7B"/>
                </a:solidFill>
                <a:latin typeface="Nanum Square Round Bold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327" y="403225"/>
            <a:ext cx="5707129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7B7B7B"/>
                </a:solidFill>
                <a:ea typeface="Nanum Square Round Ultra-Bold"/>
              </a:rPr>
              <a:t>알림 기능</a:t>
            </a:r>
          </a:p>
        </p:txBody>
      </p:sp>
      <p:sp>
        <p:nvSpPr>
          <p:cNvPr id="5" name="Freeform 5"/>
          <p:cNvSpPr/>
          <p:nvPr/>
        </p:nvSpPr>
        <p:spPr>
          <a:xfrm>
            <a:off x="3135054" y="3278410"/>
            <a:ext cx="12407536" cy="6340454"/>
          </a:xfrm>
          <a:custGeom>
            <a:avLst/>
            <a:gdLst/>
            <a:ahLst/>
            <a:cxnLst/>
            <a:rect l="l" t="t" r="r" b="b"/>
            <a:pathLst>
              <a:path w="12407536" h="6340454">
                <a:moveTo>
                  <a:pt x="0" y="0"/>
                </a:moveTo>
                <a:lnTo>
                  <a:pt x="12407536" y="0"/>
                </a:lnTo>
                <a:lnTo>
                  <a:pt x="12407536" y="6340455"/>
                </a:lnTo>
                <a:lnTo>
                  <a:pt x="0" y="6340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3" b="-1043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5668" y="1187954"/>
            <a:ext cx="5950690" cy="25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ea typeface="Nanum Square Round Ultra-Bold"/>
              </a:rPr>
              <a:t>서비스</a:t>
            </a:r>
          </a:p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ea typeface="Nanum Square Round Ultra-Bold"/>
              </a:rPr>
              <a:t>아키텍처</a:t>
            </a:r>
          </a:p>
        </p:txBody>
      </p:sp>
      <p:sp>
        <p:nvSpPr>
          <p:cNvPr id="3" name="AutoShape 3"/>
          <p:cNvSpPr/>
          <p:nvPr/>
        </p:nvSpPr>
        <p:spPr>
          <a:xfrm>
            <a:off x="1325668" y="9148762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4918305"/>
            <a:ext cx="3272312" cy="4244745"/>
          </a:xfrm>
          <a:custGeom>
            <a:avLst/>
            <a:gdLst/>
            <a:ahLst/>
            <a:cxnLst/>
            <a:rect l="l" t="t" r="r" b="b"/>
            <a:pathLst>
              <a:path w="3272312" h="4244745">
                <a:moveTo>
                  <a:pt x="0" y="0"/>
                </a:moveTo>
                <a:lnTo>
                  <a:pt x="3272312" y="0"/>
                </a:lnTo>
                <a:lnTo>
                  <a:pt x="3272312" y="4244745"/>
                </a:lnTo>
                <a:lnTo>
                  <a:pt x="0" y="4244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02129" y="7135928"/>
            <a:ext cx="1103634" cy="2122372"/>
          </a:xfrm>
          <a:custGeom>
            <a:avLst/>
            <a:gdLst/>
            <a:ahLst/>
            <a:cxnLst/>
            <a:rect l="l" t="t" r="r" b="b"/>
            <a:pathLst>
              <a:path w="1103634" h="2122372">
                <a:moveTo>
                  <a:pt x="0" y="0"/>
                </a:moveTo>
                <a:lnTo>
                  <a:pt x="1103633" y="0"/>
                </a:lnTo>
                <a:lnTo>
                  <a:pt x="1103633" y="2122372"/>
                </a:lnTo>
                <a:lnTo>
                  <a:pt x="0" y="2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41883" y="419522"/>
            <a:ext cx="8665862" cy="9447956"/>
          </a:xfrm>
          <a:custGeom>
            <a:avLst/>
            <a:gdLst/>
            <a:ahLst/>
            <a:cxnLst/>
            <a:rect l="l" t="t" r="r" b="b"/>
            <a:pathLst>
              <a:path w="8665862" h="9447956">
                <a:moveTo>
                  <a:pt x="0" y="0"/>
                </a:moveTo>
                <a:lnTo>
                  <a:pt x="8665863" y="0"/>
                </a:lnTo>
                <a:lnTo>
                  <a:pt x="8665863" y="9447956"/>
                </a:lnTo>
                <a:lnTo>
                  <a:pt x="0" y="9447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35" t="-510" b="-510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90623" y="3743844"/>
            <a:ext cx="2126772" cy="4853630"/>
          </a:xfrm>
          <a:custGeom>
            <a:avLst/>
            <a:gdLst/>
            <a:ahLst/>
            <a:cxnLst/>
            <a:rect l="l" t="t" r="r" b="b"/>
            <a:pathLst>
              <a:path w="2126772" h="4853630">
                <a:moveTo>
                  <a:pt x="0" y="0"/>
                </a:moveTo>
                <a:lnTo>
                  <a:pt x="2126773" y="0"/>
                </a:lnTo>
                <a:lnTo>
                  <a:pt x="2126773" y="4853630"/>
                </a:lnTo>
                <a:lnTo>
                  <a:pt x="0" y="48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7387" y="5994278"/>
            <a:ext cx="2266588" cy="2883022"/>
          </a:xfrm>
          <a:custGeom>
            <a:avLst/>
            <a:gdLst/>
            <a:ahLst/>
            <a:cxnLst/>
            <a:rect l="l" t="t" r="r" b="b"/>
            <a:pathLst>
              <a:path w="2266588" h="2883022">
                <a:moveTo>
                  <a:pt x="0" y="0"/>
                </a:moveTo>
                <a:lnTo>
                  <a:pt x="2266588" y="0"/>
                </a:lnTo>
                <a:lnTo>
                  <a:pt x="2266588" y="2883022"/>
                </a:lnTo>
                <a:lnTo>
                  <a:pt x="0" y="288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r="-83403" b="-318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52157" y="6358075"/>
            <a:ext cx="1685892" cy="2599686"/>
          </a:xfrm>
          <a:custGeom>
            <a:avLst/>
            <a:gdLst/>
            <a:ahLst/>
            <a:cxnLst/>
            <a:rect l="l" t="t" r="r" b="b"/>
            <a:pathLst>
              <a:path w="1685892" h="2599686">
                <a:moveTo>
                  <a:pt x="0" y="0"/>
                </a:moveTo>
                <a:lnTo>
                  <a:pt x="1685893" y="0"/>
                </a:lnTo>
                <a:lnTo>
                  <a:pt x="1685893" y="2599686"/>
                </a:lnTo>
                <a:lnTo>
                  <a:pt x="0" y="2599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120419" t="-3072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43324" y="1028700"/>
            <a:ext cx="1762125" cy="2000250"/>
            <a:chOff x="0" y="0"/>
            <a:chExt cx="464099" cy="5268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4270" y="899778"/>
            <a:ext cx="4637950" cy="2009131"/>
            <a:chOff x="0" y="0"/>
            <a:chExt cx="6183933" cy="267884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t="-8001" b="-8001"/>
                </a:stretch>
              </a:blip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김수환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32260" y="1392386"/>
              <a:ext cx="315167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Nanum Square Round Bold"/>
                  <a:ea typeface="Nanum Square Round Bold"/>
                </a:rPr>
                <a:t>팀장, 감정 분석, mbti 분석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43324" y="4214950"/>
            <a:ext cx="1762125" cy="2000250"/>
            <a:chOff x="0" y="0"/>
            <a:chExt cx="464099" cy="5268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24270" y="4074473"/>
            <a:ext cx="4637950" cy="2009131"/>
            <a:chOff x="0" y="0"/>
            <a:chExt cx="6183933" cy="267884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t="-8001" b="-8001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박은미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32260" y="1392386"/>
              <a:ext cx="315167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ea typeface="Nanum Square Round Bold"/>
                </a:rPr>
                <a:t>프론트엔드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39185" y="7386775"/>
            <a:ext cx="1762125" cy="2000250"/>
            <a:chOff x="0" y="0"/>
            <a:chExt cx="464099" cy="5268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21350" y="7249169"/>
            <a:ext cx="4637950" cy="2009131"/>
            <a:chOff x="0" y="0"/>
            <a:chExt cx="6183933" cy="2678841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t="-7936" b="-7936"/>
                </a:stretch>
              </a:blip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한성현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32260" y="1392386"/>
              <a:ext cx="315167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ea typeface="Nanum Square Round Bold"/>
                </a:rPr>
                <a:t>백엔드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39185" y="4214950"/>
            <a:ext cx="1762125" cy="2000250"/>
            <a:chOff x="0" y="0"/>
            <a:chExt cx="464099" cy="52681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621350" y="4074473"/>
            <a:ext cx="4637950" cy="2009131"/>
            <a:chOff x="0" y="0"/>
            <a:chExt cx="6183933" cy="2678841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t="-8001" b="-8001"/>
                </a:stretch>
              </a:blip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박찬홍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032260" y="1392386"/>
              <a:ext cx="315167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Nanum Square Round Bold"/>
                </a:rPr>
                <a:t>AI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739185" y="1028700"/>
            <a:ext cx="1762125" cy="2000250"/>
            <a:chOff x="0" y="0"/>
            <a:chExt cx="464099" cy="52681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621350" y="899778"/>
            <a:ext cx="4637950" cy="2009131"/>
            <a:chOff x="0" y="0"/>
            <a:chExt cx="6183933" cy="2678841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t="-7968" b="-7968"/>
                </a:stretch>
              </a:blipFill>
            </p:spPr>
          </p:sp>
        </p:grpSp>
        <p:sp>
          <p:nvSpPr>
            <p:cNvPr id="44" name="TextBox 44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김유정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032260" y="1392386"/>
              <a:ext cx="315167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ea typeface="Nanum Square Round Bold"/>
                </a:rPr>
                <a:t>프론트엔드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743324" y="7396300"/>
            <a:ext cx="1762125" cy="2000250"/>
            <a:chOff x="0" y="0"/>
            <a:chExt cx="464099" cy="52681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64099" cy="526815"/>
            </a:xfrm>
            <a:custGeom>
              <a:avLst/>
              <a:gdLst/>
              <a:ahLst/>
              <a:cxnLst/>
              <a:rect l="l" t="t" r="r" b="b"/>
              <a:pathLst>
                <a:path w="464099" h="526815">
                  <a:moveTo>
                    <a:pt x="43935" y="0"/>
                  </a:moveTo>
                  <a:lnTo>
                    <a:pt x="420164" y="0"/>
                  </a:lnTo>
                  <a:cubicBezTo>
                    <a:pt x="431816" y="0"/>
                    <a:pt x="442991" y="4629"/>
                    <a:pt x="451230" y="12868"/>
                  </a:cubicBezTo>
                  <a:cubicBezTo>
                    <a:pt x="459470" y="21108"/>
                    <a:pt x="464099" y="32283"/>
                    <a:pt x="464099" y="43935"/>
                  </a:cubicBezTo>
                  <a:lnTo>
                    <a:pt x="464099" y="482880"/>
                  </a:lnTo>
                  <a:cubicBezTo>
                    <a:pt x="464099" y="507144"/>
                    <a:pt x="444428" y="526815"/>
                    <a:pt x="420164" y="526815"/>
                  </a:cubicBezTo>
                  <a:lnTo>
                    <a:pt x="43935" y="526815"/>
                  </a:lnTo>
                  <a:cubicBezTo>
                    <a:pt x="19670" y="526815"/>
                    <a:pt x="0" y="507144"/>
                    <a:pt x="0" y="482880"/>
                  </a:cubicBezTo>
                  <a:lnTo>
                    <a:pt x="0" y="43935"/>
                  </a:lnTo>
                  <a:cubicBezTo>
                    <a:pt x="0" y="19670"/>
                    <a:pt x="19670" y="0"/>
                    <a:pt x="43935" y="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464099" cy="564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624270" y="7249169"/>
            <a:ext cx="4637950" cy="2009131"/>
            <a:chOff x="0" y="0"/>
            <a:chExt cx="6183933" cy="2678841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331110" cy="2678841"/>
              <a:chOff x="0" y="0"/>
              <a:chExt cx="5525729" cy="63500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525729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5525729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53615" y="0"/>
                      <a:pt x="343700" y="0"/>
                    </a:cubicBezTo>
                    <a:lnTo>
                      <a:pt x="5183134" y="0"/>
                    </a:lnTo>
                    <a:cubicBezTo>
                      <a:pt x="5372114" y="0"/>
                      <a:pt x="5525729" y="176530"/>
                      <a:pt x="5525729" y="394970"/>
                    </a:cubicBezTo>
                    <a:lnTo>
                      <a:pt x="5525729" y="5956300"/>
                    </a:lnTo>
                    <a:cubicBezTo>
                      <a:pt x="5525729" y="6174740"/>
                      <a:pt x="5372114" y="6351270"/>
                      <a:pt x="5182029" y="6351270"/>
                    </a:cubicBezTo>
                    <a:lnTo>
                      <a:pt x="343700" y="6351270"/>
                    </a:lnTo>
                    <a:cubicBezTo>
                      <a:pt x="153615" y="6350000"/>
                      <a:pt x="0" y="6173470"/>
                      <a:pt x="0" y="595503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t="-7934" b="-7934"/>
                </a:stretch>
              </a:blip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3032260" y="483815"/>
              <a:ext cx="3151673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Ultra-Bold"/>
                </a:rPr>
                <a:t>최준영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3032260" y="1392386"/>
              <a:ext cx="3151673" cy="58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49"/>
                </a:lnSpc>
              </a:pPr>
              <a:r>
                <a:rPr lang="en-US" sz="2499">
                  <a:solidFill>
                    <a:srgbClr val="FFFFFF"/>
                  </a:solidFill>
                  <a:latin typeface="Nanum Square Round"/>
                </a:rPr>
                <a:t>INFRA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28700" y="1561945"/>
            <a:ext cx="4291902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Ultra-Bold"/>
              </a:rPr>
              <a:t>팀원 소개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4638367" y="1883147"/>
            <a:ext cx="0" cy="8467172"/>
          </a:xfrm>
          <a:prstGeom prst="line">
            <a:avLst/>
          </a:prstGeom>
          <a:ln w="19050" cap="flat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756373" y="2211490"/>
            <a:ext cx="6470921" cy="685800"/>
            <a:chOff x="0" y="0"/>
            <a:chExt cx="8627894" cy="9144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기획 배경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56373" y="3398938"/>
            <a:ext cx="6470921" cy="685800"/>
            <a:chOff x="0" y="0"/>
            <a:chExt cx="8627894" cy="9144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서비스 소개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56373" y="8148728"/>
            <a:ext cx="6470921" cy="685800"/>
            <a:chOff x="0" y="0"/>
            <a:chExt cx="8627894" cy="9144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서비스 아키텍처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56373" y="6961280"/>
            <a:ext cx="6470921" cy="685800"/>
            <a:chOff x="0" y="0"/>
            <a:chExt cx="8627894" cy="91440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기술 소개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56373" y="4586385"/>
            <a:ext cx="6470921" cy="685800"/>
            <a:chOff x="0" y="0"/>
            <a:chExt cx="8627894" cy="9144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시연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56373" y="5773833"/>
            <a:ext cx="6470921" cy="685800"/>
            <a:chOff x="0" y="0"/>
            <a:chExt cx="8627894" cy="91440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05626"/>
              <a:ext cx="303148" cy="303148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9797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803404" y="-104775"/>
              <a:ext cx="7824490" cy="1019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99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2F2D27"/>
                  </a:solidFill>
                  <a:ea typeface="Nanum Square Round Bold"/>
                </a:rPr>
                <a:t>메인 기능 흐름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940834" y="5202410"/>
            <a:ext cx="4005140" cy="4132884"/>
          </a:xfrm>
          <a:custGeom>
            <a:avLst/>
            <a:gdLst/>
            <a:ahLst/>
            <a:cxnLst/>
            <a:rect l="l" t="t" r="r" b="b"/>
            <a:pathLst>
              <a:path w="4005140" h="4132884">
                <a:moveTo>
                  <a:pt x="0" y="0"/>
                </a:moveTo>
                <a:lnTo>
                  <a:pt x="4005140" y="0"/>
                </a:lnTo>
                <a:lnTo>
                  <a:pt x="4005140" y="4132884"/>
                </a:lnTo>
                <a:lnTo>
                  <a:pt x="0" y="413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AutoShape 28"/>
          <p:cNvSpPr/>
          <p:nvPr/>
        </p:nvSpPr>
        <p:spPr>
          <a:xfrm>
            <a:off x="10795056" y="9321265"/>
            <a:ext cx="7492944" cy="0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Freeform 29"/>
          <p:cNvSpPr/>
          <p:nvPr/>
        </p:nvSpPr>
        <p:spPr>
          <a:xfrm flipH="1">
            <a:off x="11318930" y="7152811"/>
            <a:ext cx="4558921" cy="2238016"/>
          </a:xfrm>
          <a:custGeom>
            <a:avLst/>
            <a:gdLst/>
            <a:ahLst/>
            <a:cxnLst/>
            <a:rect l="l" t="t" r="r" b="b"/>
            <a:pathLst>
              <a:path w="4558921" h="2238016">
                <a:moveTo>
                  <a:pt x="4558921" y="0"/>
                </a:moveTo>
                <a:lnTo>
                  <a:pt x="0" y="0"/>
                </a:lnTo>
                <a:lnTo>
                  <a:pt x="0" y="2238015"/>
                </a:lnTo>
                <a:lnTo>
                  <a:pt x="4558921" y="2238015"/>
                </a:lnTo>
                <a:lnTo>
                  <a:pt x="45589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740718" y="7924042"/>
            <a:ext cx="546651" cy="439150"/>
          </a:xfrm>
          <a:custGeom>
            <a:avLst/>
            <a:gdLst/>
            <a:ahLst/>
            <a:cxnLst/>
            <a:rect l="l" t="t" r="r" b="b"/>
            <a:pathLst>
              <a:path w="546651" h="439150">
                <a:moveTo>
                  <a:pt x="0" y="0"/>
                </a:moveTo>
                <a:lnTo>
                  <a:pt x="546651" y="0"/>
                </a:lnTo>
                <a:lnTo>
                  <a:pt x="546651" y="439150"/>
                </a:lnTo>
                <a:lnTo>
                  <a:pt x="0" y="439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28700" y="1873622"/>
            <a:ext cx="3014132" cy="129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7838D"/>
                </a:solidFill>
                <a:ea typeface="Nanum Square Round Ultra-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2874" y="2416354"/>
            <a:ext cx="6636426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-99">
                <a:solidFill>
                  <a:srgbClr val="FFFFFF"/>
                </a:solidFill>
                <a:latin typeface="Nanum Square Round Ultra-Bold"/>
              </a:rPr>
              <a:t>Q &amp; A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8635737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118029"/>
            <a:ext cx="9594174" cy="6140271"/>
          </a:xfrm>
          <a:custGeom>
            <a:avLst/>
            <a:gdLst/>
            <a:ahLst/>
            <a:cxnLst/>
            <a:rect l="l" t="t" r="r" b="b"/>
            <a:pathLst>
              <a:path w="9594174" h="6140271">
                <a:moveTo>
                  <a:pt x="0" y="0"/>
                </a:moveTo>
                <a:lnTo>
                  <a:pt x="9594174" y="0"/>
                </a:lnTo>
                <a:lnTo>
                  <a:pt x="9594174" y="6140271"/>
                </a:lnTo>
                <a:lnTo>
                  <a:pt x="0" y="6140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635737"/>
            <a:ext cx="1623060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83967" y="3700480"/>
            <a:ext cx="484838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-99">
                <a:solidFill>
                  <a:srgbClr val="FFFFFF"/>
                </a:solidFill>
                <a:ea typeface="Nanum Square Round Ultra-Bold"/>
              </a:rPr>
              <a:t>이상으로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03448" y="3181367"/>
            <a:ext cx="5791712" cy="3924267"/>
            <a:chOff x="0" y="0"/>
            <a:chExt cx="7722283" cy="5232356"/>
          </a:xfrm>
        </p:grpSpPr>
        <p:sp>
          <p:nvSpPr>
            <p:cNvPr id="5" name="TextBox 5"/>
            <p:cNvSpPr txBox="1"/>
            <p:nvPr/>
          </p:nvSpPr>
          <p:spPr>
            <a:xfrm>
              <a:off x="0" y="606207"/>
              <a:ext cx="7722283" cy="4018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788"/>
                </a:lnSpc>
              </a:pPr>
              <a:r>
                <a:rPr lang="en-US" sz="9742" spc="-97">
                  <a:solidFill>
                    <a:srgbClr val="FFFFFF"/>
                  </a:solidFill>
                  <a:latin typeface="Nanum Square Round Ultra-Bold"/>
                  <a:ea typeface="Nanum Square Round Ultra-Bold"/>
                </a:rPr>
                <a:t>      신만의</a:t>
              </a:r>
            </a:p>
            <a:p>
              <a:pPr algn="l">
                <a:lnSpc>
                  <a:spcPts val="11788"/>
                </a:lnSpc>
              </a:pPr>
              <a:r>
                <a:rPr lang="en-US" sz="9742" spc="-97">
                  <a:solidFill>
                    <a:srgbClr val="FFFFFF"/>
                  </a:solidFill>
                  <a:ea typeface="Nanum Square Round Ultra-Bold"/>
                </a:rPr>
                <a:t>그림      기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959" y="85725"/>
              <a:ext cx="2253695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00"/>
                </a:lnSpc>
              </a:pPr>
              <a:r>
                <a:rPr lang="en-US" sz="14000" spc="-140">
                  <a:solidFill>
                    <a:srgbClr val="DA5162"/>
                  </a:solidFill>
                  <a:ea typeface="Nanum Square Round Ultra-Bold"/>
                </a:rPr>
                <a:t>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025172" y="2477514"/>
              <a:ext cx="2133600" cy="2754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00"/>
                </a:lnSpc>
              </a:pPr>
              <a:r>
                <a:rPr lang="en-US" sz="14000" spc="-140">
                  <a:solidFill>
                    <a:srgbClr val="DA5162"/>
                  </a:solidFill>
                  <a:ea typeface="Nanum Square Round Ultra-Bold"/>
                </a:rPr>
                <a:t>일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55654" y="5338746"/>
            <a:ext cx="4848380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-99">
                <a:solidFill>
                  <a:srgbClr val="FFFFFF"/>
                </a:solidFill>
                <a:latin typeface="Nanum Square Round Ultra-Bold"/>
                <a:ea typeface="Nanum Square Round Ultra-Bold"/>
              </a:rPr>
              <a:t>입니다.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380">
            <a:off x="9148018" y="1215457"/>
            <a:ext cx="7367537" cy="7820475"/>
          </a:xfrm>
          <a:custGeom>
            <a:avLst/>
            <a:gdLst/>
            <a:ahLst/>
            <a:cxnLst/>
            <a:rect l="l" t="t" r="r" b="b"/>
            <a:pathLst>
              <a:path w="7367537" h="7820475">
                <a:moveTo>
                  <a:pt x="0" y="0"/>
                </a:moveTo>
                <a:lnTo>
                  <a:pt x="7367537" y="0"/>
                </a:lnTo>
                <a:lnTo>
                  <a:pt x="7367537" y="7820474"/>
                </a:lnTo>
                <a:lnTo>
                  <a:pt x="0" y="782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17811" b="-17811"/>
            </a:stretch>
          </a:blipFill>
        </p:spPr>
      </p:sp>
      <p:sp>
        <p:nvSpPr>
          <p:cNvPr id="3" name="Freeform 3"/>
          <p:cNvSpPr/>
          <p:nvPr/>
        </p:nvSpPr>
        <p:spPr>
          <a:xfrm rot="280879">
            <a:off x="3083023" y="5057957"/>
            <a:ext cx="14970395" cy="2199436"/>
          </a:xfrm>
          <a:custGeom>
            <a:avLst/>
            <a:gdLst/>
            <a:ahLst/>
            <a:cxnLst/>
            <a:rect l="l" t="t" r="r" b="b"/>
            <a:pathLst>
              <a:path w="14970395" h="2199436">
                <a:moveTo>
                  <a:pt x="0" y="0"/>
                </a:moveTo>
                <a:lnTo>
                  <a:pt x="14970394" y="0"/>
                </a:lnTo>
                <a:lnTo>
                  <a:pt x="14970394" y="2199435"/>
                </a:lnTo>
                <a:lnTo>
                  <a:pt x="0" y="219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431" b="-2843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6795645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기획 배경</a:t>
            </a:r>
          </a:p>
        </p:txBody>
      </p:sp>
      <p:sp>
        <p:nvSpPr>
          <p:cNvPr id="5" name="Freeform 5"/>
          <p:cNvSpPr/>
          <p:nvPr/>
        </p:nvSpPr>
        <p:spPr>
          <a:xfrm rot="-77335">
            <a:off x="1094275" y="2755649"/>
            <a:ext cx="13980246" cy="1949951"/>
          </a:xfrm>
          <a:custGeom>
            <a:avLst/>
            <a:gdLst/>
            <a:ahLst/>
            <a:cxnLst/>
            <a:rect l="l" t="t" r="r" b="b"/>
            <a:pathLst>
              <a:path w="13980246" h="1949951">
                <a:moveTo>
                  <a:pt x="0" y="0"/>
                </a:moveTo>
                <a:lnTo>
                  <a:pt x="13980246" y="0"/>
                </a:lnTo>
                <a:lnTo>
                  <a:pt x="13980246" y="1949952"/>
                </a:lnTo>
                <a:lnTo>
                  <a:pt x="0" y="194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55" b="-3337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23861">
            <a:off x="1166500" y="7068445"/>
            <a:ext cx="13315690" cy="1907411"/>
          </a:xfrm>
          <a:custGeom>
            <a:avLst/>
            <a:gdLst/>
            <a:ahLst/>
            <a:cxnLst/>
            <a:rect l="l" t="t" r="r" b="b"/>
            <a:pathLst>
              <a:path w="13315690" h="1907411">
                <a:moveTo>
                  <a:pt x="0" y="0"/>
                </a:moveTo>
                <a:lnTo>
                  <a:pt x="13315690" y="0"/>
                </a:lnTo>
                <a:lnTo>
                  <a:pt x="13315690" y="1907411"/>
                </a:lnTo>
                <a:lnTo>
                  <a:pt x="0" y="1907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70" b="-23755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76325"/>
            <a:ext cx="10140706" cy="124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기획 배경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533941"/>
            <a:ext cx="9247269" cy="1453319"/>
            <a:chOff x="0" y="0"/>
            <a:chExt cx="12329691" cy="1937759"/>
          </a:xfrm>
        </p:grpSpPr>
        <p:sp>
          <p:nvSpPr>
            <p:cNvPr id="4" name="TextBox 4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  <a:ea typeface="Nanum Square Ultra-Bold"/>
                </a:rPr>
                <a:t>나의 하루 에피소드를 기록하고 기억!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쉽게 잊혀지는 추억을 기록함으로써 </a:t>
              </a:r>
            </a:p>
            <a:p>
              <a:pPr marL="0" lvl="0" indent="0"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더 쉽게 기억을 되살리는데 도움을 줍니다.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669461"/>
            <a:ext cx="9247269" cy="1453319"/>
            <a:chOff x="0" y="0"/>
            <a:chExt cx="12329691" cy="1937759"/>
          </a:xfrm>
        </p:grpSpPr>
        <p:sp>
          <p:nvSpPr>
            <p:cNvPr id="8" name="TextBox 8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  <a:ea typeface="Nanum Square Ultra-Bold"/>
                </a:rPr>
                <a:t>그림을 통해 과거의 기억을 더욱 생생히 회상!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텍스트 뿐만 아니라 그림을 기록함으로써</a:t>
              </a:r>
            </a:p>
            <a:p>
              <a:pPr marL="0" lvl="0" indent="0"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과거의 기억을 더욱 생생하게 회상할 수 있습니다.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804981"/>
            <a:ext cx="9247269" cy="1453319"/>
            <a:chOff x="0" y="0"/>
            <a:chExt cx="12329691" cy="1937759"/>
          </a:xfrm>
        </p:grpSpPr>
        <p:sp>
          <p:nvSpPr>
            <p:cNvPr id="12" name="TextBox 12"/>
            <p:cNvSpPr txBox="1"/>
            <p:nvPr/>
          </p:nvSpPr>
          <p:spPr>
            <a:xfrm>
              <a:off x="1736915" y="-9525"/>
              <a:ext cx="10592777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  <a:ea typeface="Nanum Square Ultra-Bold"/>
                </a:rPr>
                <a:t>하루하루 채워나가는 캘린더를 통한 동기부여!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36915" y="754754"/>
              <a:ext cx="10592777" cy="1183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일기를 매일 쓸수록 그림으로 채워지는 캘린더를 보며</a:t>
              </a:r>
            </a:p>
            <a:p>
              <a:pPr marL="0" lvl="0" indent="0" algn="l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하루하루를 더 알차게 보내겠다는 동기를 부여해줍니다.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103633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F7838D"/>
                  </a:solidFill>
                  <a:latin typeface="Nanum Square Ultra-Bold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615021" y="3305462"/>
            <a:ext cx="5644279" cy="5981413"/>
          </a:xfrm>
          <a:custGeom>
            <a:avLst/>
            <a:gdLst/>
            <a:ahLst/>
            <a:cxnLst/>
            <a:rect l="l" t="t" r="r" b="b"/>
            <a:pathLst>
              <a:path w="5644279" h="5981413">
                <a:moveTo>
                  <a:pt x="0" y="0"/>
                </a:moveTo>
                <a:lnTo>
                  <a:pt x="5644279" y="0"/>
                </a:lnTo>
                <a:lnTo>
                  <a:pt x="5644279" y="5981413"/>
                </a:lnTo>
                <a:lnTo>
                  <a:pt x="0" y="598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1427073" y="9258300"/>
            <a:ext cx="583222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40167"/>
            <a:ext cx="5984034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설문조사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0953" y="2706059"/>
            <a:ext cx="5707129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43762"/>
                </a:solidFill>
                <a:ea typeface="Nanum Square Round Bold"/>
              </a:rPr>
              <a:t>서비스 기획에 대한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7838D"/>
                </a:solidFill>
                <a:ea typeface="Nanum Square Round Bold"/>
              </a:rPr>
              <a:t>선호도 조사</a:t>
            </a:r>
            <a:r>
              <a:rPr lang="en-US" sz="3200">
                <a:solidFill>
                  <a:srgbClr val="243762"/>
                </a:solidFill>
                <a:ea typeface="Nanum Square Round Bold"/>
              </a:rPr>
              <a:t>를 위한 </a:t>
            </a:r>
            <a:r>
              <a:rPr lang="en-US" sz="3200">
                <a:solidFill>
                  <a:srgbClr val="243762"/>
                </a:solidFill>
                <a:ea typeface="Nanum Square Round Ultra-Bold"/>
              </a:rPr>
              <a:t>설문조사 </a:t>
            </a:r>
            <a:r>
              <a:rPr lang="en-US" sz="3200">
                <a:solidFill>
                  <a:srgbClr val="243762"/>
                </a:solidFill>
                <a:ea typeface="Nanum Square Round Bold"/>
              </a:rPr>
              <a:t>진행</a:t>
            </a:r>
          </a:p>
        </p:txBody>
      </p:sp>
      <p:sp>
        <p:nvSpPr>
          <p:cNvPr id="4" name="Freeform 4"/>
          <p:cNvSpPr/>
          <p:nvPr/>
        </p:nvSpPr>
        <p:spPr>
          <a:xfrm>
            <a:off x="1090953" y="4747978"/>
            <a:ext cx="3320276" cy="2490207"/>
          </a:xfrm>
          <a:custGeom>
            <a:avLst/>
            <a:gdLst/>
            <a:ahLst/>
            <a:cxnLst/>
            <a:rect l="l" t="t" r="r" b="b"/>
            <a:pathLst>
              <a:path w="3320276" h="2490207">
                <a:moveTo>
                  <a:pt x="0" y="0"/>
                </a:moveTo>
                <a:lnTo>
                  <a:pt x="3320276" y="0"/>
                </a:lnTo>
                <a:lnTo>
                  <a:pt x="3320276" y="2490207"/>
                </a:lnTo>
                <a:lnTo>
                  <a:pt x="0" y="2490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/>
            </a:stretch>
          </a:blipFill>
          <a:ln w="19050" cap="rnd">
            <a:solidFill>
              <a:srgbClr val="000000">
                <a:alpha val="84706"/>
              </a:srgbClr>
            </a:solidFill>
            <a:prstDash val="solid"/>
            <a:round/>
          </a:ln>
        </p:spPr>
      </p:sp>
      <p:grpSp>
        <p:nvGrpSpPr>
          <p:cNvPr id="5" name="Group 5"/>
          <p:cNvGrpSpPr/>
          <p:nvPr/>
        </p:nvGrpSpPr>
        <p:grpSpPr>
          <a:xfrm>
            <a:off x="4691180" y="4579309"/>
            <a:ext cx="3498705" cy="349870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894" y="0"/>
                  </a:moveTo>
                  <a:lnTo>
                    <a:pt x="761906" y="0"/>
                  </a:lnTo>
                  <a:cubicBezTo>
                    <a:pt x="775404" y="0"/>
                    <a:pt x="788349" y="5362"/>
                    <a:pt x="797893" y="14907"/>
                  </a:cubicBezTo>
                  <a:cubicBezTo>
                    <a:pt x="807438" y="24451"/>
                    <a:pt x="812800" y="37396"/>
                    <a:pt x="812800" y="50894"/>
                  </a:cubicBezTo>
                  <a:lnTo>
                    <a:pt x="812800" y="761906"/>
                  </a:lnTo>
                  <a:cubicBezTo>
                    <a:pt x="812800" y="775404"/>
                    <a:pt x="807438" y="788349"/>
                    <a:pt x="797893" y="797893"/>
                  </a:cubicBezTo>
                  <a:cubicBezTo>
                    <a:pt x="788349" y="807438"/>
                    <a:pt x="775404" y="812800"/>
                    <a:pt x="761906" y="812800"/>
                  </a:cubicBezTo>
                  <a:lnTo>
                    <a:pt x="50894" y="812800"/>
                  </a:lnTo>
                  <a:cubicBezTo>
                    <a:pt x="37396" y="812800"/>
                    <a:pt x="24451" y="807438"/>
                    <a:pt x="14907" y="797893"/>
                  </a:cubicBezTo>
                  <a:cubicBezTo>
                    <a:pt x="5362" y="788349"/>
                    <a:pt x="0" y="775404"/>
                    <a:pt x="0" y="761906"/>
                  </a:cubicBezTo>
                  <a:lnTo>
                    <a:pt x="0" y="50894"/>
                  </a:lnTo>
                  <a:cubicBezTo>
                    <a:pt x="0" y="37396"/>
                    <a:pt x="5362" y="24451"/>
                    <a:pt x="14907" y="14907"/>
                  </a:cubicBezTo>
                  <a:cubicBezTo>
                    <a:pt x="24451" y="5362"/>
                    <a:pt x="37396" y="0"/>
                    <a:pt x="50894" y="0"/>
                  </a:cubicBezTo>
                  <a:close/>
                </a:path>
              </a:pathLst>
            </a:custGeom>
            <a:blipFill>
              <a:blip r:embed="rId3">
                <a:alphaModFix amt="85000"/>
              </a:blip>
              <a:stretch>
                <a:fillRect/>
              </a:stretch>
            </a:blipFill>
            <a:ln w="19050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2192054" y="6386250"/>
            <a:ext cx="3504926" cy="350492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804" y="0"/>
                  </a:moveTo>
                  <a:lnTo>
                    <a:pt x="761996" y="0"/>
                  </a:lnTo>
                  <a:cubicBezTo>
                    <a:pt x="775470" y="0"/>
                    <a:pt x="788392" y="5353"/>
                    <a:pt x="797920" y="14880"/>
                  </a:cubicBezTo>
                  <a:cubicBezTo>
                    <a:pt x="807447" y="24408"/>
                    <a:pt x="812800" y="37330"/>
                    <a:pt x="812800" y="50804"/>
                  </a:cubicBezTo>
                  <a:lnTo>
                    <a:pt x="812800" y="761996"/>
                  </a:lnTo>
                  <a:cubicBezTo>
                    <a:pt x="812800" y="775470"/>
                    <a:pt x="807447" y="788392"/>
                    <a:pt x="797920" y="797920"/>
                  </a:cubicBezTo>
                  <a:cubicBezTo>
                    <a:pt x="788392" y="807447"/>
                    <a:pt x="775470" y="812800"/>
                    <a:pt x="761996" y="812800"/>
                  </a:cubicBezTo>
                  <a:lnTo>
                    <a:pt x="50804" y="812800"/>
                  </a:lnTo>
                  <a:cubicBezTo>
                    <a:pt x="37330" y="812800"/>
                    <a:pt x="24408" y="807447"/>
                    <a:pt x="14880" y="797920"/>
                  </a:cubicBezTo>
                  <a:cubicBezTo>
                    <a:pt x="5353" y="788392"/>
                    <a:pt x="0" y="775470"/>
                    <a:pt x="0" y="761996"/>
                  </a:cubicBezTo>
                  <a:lnTo>
                    <a:pt x="0" y="50804"/>
                  </a:lnTo>
                  <a:cubicBezTo>
                    <a:pt x="0" y="37330"/>
                    <a:pt x="5353" y="24408"/>
                    <a:pt x="14880" y="14880"/>
                  </a:cubicBezTo>
                  <a:cubicBezTo>
                    <a:pt x="24408" y="5353"/>
                    <a:pt x="37330" y="0"/>
                    <a:pt x="50804" y="0"/>
                  </a:cubicBezTo>
                  <a:close/>
                </a:path>
              </a:pathLst>
            </a:custGeom>
            <a:blipFill>
              <a:blip r:embed="rId4">
                <a:alphaModFix amt="85000"/>
              </a:blip>
              <a:stretch>
                <a:fillRect l="-16666" r="-16666"/>
              </a:stretch>
            </a:blipFill>
            <a:ln w="19050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759" y="1191170"/>
            <a:ext cx="8240489" cy="90683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81541" y="695325"/>
            <a:ext cx="8301025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F2D27"/>
                </a:solidFill>
                <a:latin typeface="Nanum Square Ultra-Bold"/>
                <a:ea typeface="Nanum Square Ultra-Bold"/>
              </a:rPr>
              <a:t>Q. 당일 서비스를 어떻게 생각하시나요?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83865" y="9614951"/>
            <a:ext cx="2942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1070A"/>
                </a:solidFill>
                <a:latin typeface="Dosis"/>
                <a:ea typeface="Dosis"/>
              </a:rPr>
              <a:t>한밭대 재학생 41명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1070A"/>
                </a:solidFill>
                <a:latin typeface="Dosis"/>
                <a:ea typeface="Dosis"/>
              </a:rPr>
              <a:t>충남대 재학생 38명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90795" y="2351729"/>
            <a:ext cx="801184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400">
                <a:solidFill>
                  <a:srgbClr val="595552"/>
                </a:solidFill>
                <a:latin typeface="Nanum Square Round Bold"/>
              </a:rPr>
              <a:t>54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4620" y="7561759"/>
            <a:ext cx="801184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400">
                <a:solidFill>
                  <a:srgbClr val="595552"/>
                </a:solidFill>
                <a:latin typeface="Nanum Square Round Bold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43569" y="6721930"/>
            <a:ext cx="801184" cy="451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400">
                <a:solidFill>
                  <a:srgbClr val="595552"/>
                </a:solidFill>
                <a:latin typeface="Nanum Square Round Bold"/>
              </a:rPr>
              <a:t>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83204"/>
            <a:ext cx="5950690" cy="25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설문조사</a:t>
            </a:r>
          </a:p>
          <a:p>
            <a:pPr algn="l">
              <a:lnSpc>
                <a:spcPts val="9944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피드백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87568" y="1510682"/>
            <a:ext cx="7987039" cy="1403037"/>
            <a:chOff x="0" y="0"/>
            <a:chExt cx="10649385" cy="1870716"/>
          </a:xfrm>
        </p:grpSpPr>
        <p:sp>
          <p:nvSpPr>
            <p:cNvPr id="4" name="TextBox 4"/>
            <p:cNvSpPr txBox="1"/>
            <p:nvPr/>
          </p:nvSpPr>
          <p:spPr>
            <a:xfrm>
              <a:off x="0" y="1309924"/>
              <a:ext cx="10649385" cy="55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감정 분석에 사용자가 선택한 기분이 반영됐으면 좋겠어요 ~~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0649385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F48CA0"/>
                  </a:solidFill>
                  <a:ea typeface="Nanum Square Ultra-Bold"/>
                </a:rPr>
                <a:t>사용자의 기분 반영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568" y="4285895"/>
            <a:ext cx="7987039" cy="1234294"/>
            <a:chOff x="0" y="0"/>
            <a:chExt cx="10649385" cy="1645725"/>
          </a:xfrm>
        </p:grpSpPr>
        <p:sp>
          <p:nvSpPr>
            <p:cNvPr id="7" name="TextBox 7"/>
            <p:cNvSpPr txBox="1"/>
            <p:nvPr/>
          </p:nvSpPr>
          <p:spPr>
            <a:xfrm>
              <a:off x="0" y="1084934"/>
              <a:ext cx="10649385" cy="55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하루의 일기를 대표하는 사진이 여러 개 있었으면 좋겠습니다.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649385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F48CA0"/>
                  </a:solidFill>
                  <a:ea typeface="Nanum Square Ultra-Bold"/>
                </a:rPr>
                <a:t>하루 일기 개수 증가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87568" y="6892366"/>
            <a:ext cx="7987039" cy="1241919"/>
            <a:chOff x="0" y="0"/>
            <a:chExt cx="10649385" cy="16558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095100"/>
              <a:ext cx="10649385" cy="554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9"/>
                </a:lnSpc>
              </a:pPr>
              <a:r>
                <a:rPr lang="en-US" sz="2399">
                  <a:solidFill>
                    <a:srgbClr val="243762"/>
                  </a:solidFill>
                  <a:latin typeface="Nanum Square Round Bold"/>
                  <a:ea typeface="Nanum Square Round Bold"/>
                </a:rPr>
                <a:t>생성해 주는 그림의 화풍을 선택할 수 있었으면 좋겠습니다!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649385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F48CA0"/>
                  </a:solidFill>
                  <a:ea typeface="Nanum Square Ultra-Bold"/>
                </a:rPr>
                <a:t>일기 화풍 선택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584380">
            <a:off x="1835528" y="4669156"/>
            <a:ext cx="5164472" cy="7434843"/>
          </a:xfrm>
          <a:custGeom>
            <a:avLst/>
            <a:gdLst/>
            <a:ahLst/>
            <a:cxnLst/>
            <a:rect l="l" t="t" r="r" b="b"/>
            <a:pathLst>
              <a:path w="5164472" h="7434843">
                <a:moveTo>
                  <a:pt x="0" y="0"/>
                </a:moveTo>
                <a:lnTo>
                  <a:pt x="5164472" y="0"/>
                </a:lnTo>
                <a:lnTo>
                  <a:pt x="5164472" y="7434843"/>
                </a:lnTo>
                <a:lnTo>
                  <a:pt x="0" y="7434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028700" y="9234488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731732" y="5013555"/>
            <a:ext cx="3272312" cy="4244745"/>
          </a:xfrm>
          <a:custGeom>
            <a:avLst/>
            <a:gdLst/>
            <a:ahLst/>
            <a:cxnLst/>
            <a:rect l="l" t="t" r="r" b="b"/>
            <a:pathLst>
              <a:path w="3272312" h="4244745">
                <a:moveTo>
                  <a:pt x="0" y="0"/>
                </a:moveTo>
                <a:lnTo>
                  <a:pt x="3272313" y="0"/>
                </a:lnTo>
                <a:lnTo>
                  <a:pt x="3272313" y="4244745"/>
                </a:lnTo>
                <a:lnTo>
                  <a:pt x="0" y="424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05161" y="7231178"/>
            <a:ext cx="1103634" cy="2122372"/>
          </a:xfrm>
          <a:custGeom>
            <a:avLst/>
            <a:gdLst/>
            <a:ahLst/>
            <a:cxnLst/>
            <a:rect l="l" t="t" r="r" b="b"/>
            <a:pathLst>
              <a:path w="1103634" h="2122372">
                <a:moveTo>
                  <a:pt x="0" y="0"/>
                </a:moveTo>
                <a:lnTo>
                  <a:pt x="1103634" y="0"/>
                </a:lnTo>
                <a:lnTo>
                  <a:pt x="1103634" y="2122372"/>
                </a:lnTo>
                <a:lnTo>
                  <a:pt x="0" y="2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683865" y="9614951"/>
            <a:ext cx="2942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1070A"/>
                </a:solidFill>
                <a:latin typeface="Dosis"/>
                <a:ea typeface="Dosis"/>
              </a:rPr>
              <a:t>한밭대 재학생 41명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1070A"/>
                </a:solidFill>
                <a:latin typeface="Dosis"/>
                <a:ea typeface="Dosis"/>
              </a:rPr>
              <a:t>충남대 재학생 38명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38200"/>
            <a:ext cx="13903876" cy="124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8499" spc="-84">
                <a:solidFill>
                  <a:srgbClr val="F48CA0"/>
                </a:solidFill>
                <a:ea typeface="Nanum Square Round Ultra-Bold"/>
              </a:rPr>
              <a:t>서비스 소개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518734"/>
            <a:ext cx="4628483" cy="2072074"/>
            <a:chOff x="0" y="0"/>
            <a:chExt cx="6171311" cy="2762765"/>
          </a:xfrm>
        </p:grpSpPr>
        <p:sp>
          <p:nvSpPr>
            <p:cNvPr id="4" name="AutoShape 4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w="25400" cap="rnd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12755"/>
              <a:ext cx="6171311" cy="135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ea typeface="Nanum Square Round Bold"/>
                </a:rPr>
                <a:t>일기 내용을 대표하는</a:t>
              </a:r>
            </a:p>
            <a:p>
              <a:pPr marL="0" lvl="0" indent="0"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latin typeface="Nanum Square Round Bold"/>
                  <a:ea typeface="Nanum Square Round Bold"/>
                </a:rPr>
                <a:t>그림을 생성해 줍니다.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20996" cy="720996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150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F2D27"/>
                  </a:solidFill>
                  <a:ea typeface="Nanum Square Ultra-Bold"/>
                </a:rPr>
                <a:t>그림 일기 생성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04794" y="2518734"/>
            <a:ext cx="4653448" cy="2072074"/>
            <a:chOff x="0" y="0"/>
            <a:chExt cx="6204598" cy="2762765"/>
          </a:xfrm>
        </p:grpSpPr>
        <p:sp>
          <p:nvSpPr>
            <p:cNvPr id="9" name="TextBox 9"/>
            <p:cNvSpPr txBox="1"/>
            <p:nvPr/>
          </p:nvSpPr>
          <p:spPr>
            <a:xfrm>
              <a:off x="0" y="1412755"/>
              <a:ext cx="6204598" cy="135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ea typeface="Nanum Square Round Bold"/>
                </a:rPr>
                <a:t>그림 일기를 도감 형식으로</a:t>
              </a:r>
            </a:p>
            <a:p>
              <a:pPr marL="0" lvl="0" indent="0"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latin typeface="Nanum Square Round Bold"/>
                  <a:ea typeface="Nanum Square Round Bold"/>
                </a:rPr>
                <a:t>제공합니다.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277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F2D27"/>
                  </a:solidFill>
                  <a:ea typeface="Nanum Square Ultra-Bold"/>
                </a:rPr>
                <a:t>캘린더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720996" cy="720996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w="25400" cap="rnd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05852" y="2518734"/>
            <a:ext cx="4653448" cy="2072074"/>
            <a:chOff x="0" y="0"/>
            <a:chExt cx="6204598" cy="276276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12755"/>
              <a:ext cx="6204598" cy="1350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ea typeface="Nanum Square Round Bold"/>
                </a:rPr>
                <a:t>일기 내용을 기반으로</a:t>
              </a:r>
            </a:p>
            <a:p>
              <a:pPr marL="0" lvl="0" indent="0" algn="ctr">
                <a:lnSpc>
                  <a:spcPts val="4199"/>
                </a:lnSpc>
              </a:pPr>
              <a:r>
                <a:rPr lang="en-US" sz="2799">
                  <a:solidFill>
                    <a:srgbClr val="2F2D27"/>
                  </a:solidFill>
                  <a:latin typeface="Nanum Square Round Bold"/>
                  <a:ea typeface="Nanum Square Round Bold"/>
                </a:rPr>
                <a:t>감정과 MBTI를 분석해 줍니다.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29304" y="27123"/>
              <a:ext cx="4657808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F2D27"/>
                  </a:solidFill>
                  <a:latin typeface="Nanum Square Ultra-Bold"/>
                  <a:ea typeface="Nanum Square Ultra-Bold"/>
                </a:rPr>
                <a:t>감정, 성격유형 분석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20996" cy="720996"/>
            </a:xfrm>
            <a:custGeom>
              <a:avLst/>
              <a:gdLst/>
              <a:ahLst/>
              <a:cxnLst/>
              <a:rect l="l" t="t" r="r" b="b"/>
              <a:pathLst>
                <a:path w="720996" h="720996">
                  <a:moveTo>
                    <a:pt x="0" y="0"/>
                  </a:moveTo>
                  <a:lnTo>
                    <a:pt x="720996" y="0"/>
                  </a:lnTo>
                  <a:lnTo>
                    <a:pt x="720996" y="720996"/>
                  </a:lnTo>
                  <a:lnTo>
                    <a:pt x="0" y="720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AutoShape 17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w="25400" cap="rnd">
              <a:solidFill>
                <a:srgbClr val="7B7B7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Freeform 18"/>
          <p:cNvSpPr/>
          <p:nvPr/>
        </p:nvSpPr>
        <p:spPr>
          <a:xfrm>
            <a:off x="1565033" y="4910848"/>
            <a:ext cx="3555817" cy="7256380"/>
          </a:xfrm>
          <a:custGeom>
            <a:avLst/>
            <a:gdLst/>
            <a:ahLst/>
            <a:cxnLst/>
            <a:rect l="l" t="t" r="r" b="b"/>
            <a:pathLst>
              <a:path w="3555817" h="7256380">
                <a:moveTo>
                  <a:pt x="0" y="0"/>
                </a:moveTo>
                <a:lnTo>
                  <a:pt x="3555817" y="0"/>
                </a:lnTo>
                <a:lnTo>
                  <a:pt x="3555817" y="7256380"/>
                </a:lnTo>
                <a:lnTo>
                  <a:pt x="0" y="725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7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7366092" y="4910848"/>
            <a:ext cx="3555817" cy="7273823"/>
          </a:xfrm>
          <a:custGeom>
            <a:avLst/>
            <a:gdLst/>
            <a:ahLst/>
            <a:cxnLst/>
            <a:rect l="l" t="t" r="r" b="b"/>
            <a:pathLst>
              <a:path w="3555817" h="7273823">
                <a:moveTo>
                  <a:pt x="0" y="0"/>
                </a:moveTo>
                <a:lnTo>
                  <a:pt x="3555816" y="0"/>
                </a:lnTo>
                <a:lnTo>
                  <a:pt x="3555816" y="7273822"/>
                </a:lnTo>
                <a:lnTo>
                  <a:pt x="0" y="7273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1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20" name="Group 20"/>
          <p:cNvGrpSpPr/>
          <p:nvPr/>
        </p:nvGrpSpPr>
        <p:grpSpPr>
          <a:xfrm>
            <a:off x="13154668" y="4928290"/>
            <a:ext cx="3555817" cy="7256380"/>
            <a:chOff x="0" y="0"/>
            <a:chExt cx="4741089" cy="96751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41089" cy="9675174"/>
            </a:xfrm>
            <a:custGeom>
              <a:avLst/>
              <a:gdLst/>
              <a:ahLst/>
              <a:cxnLst/>
              <a:rect l="l" t="t" r="r" b="b"/>
              <a:pathLst>
                <a:path w="4741089" h="9675174">
                  <a:moveTo>
                    <a:pt x="0" y="0"/>
                  </a:moveTo>
                  <a:lnTo>
                    <a:pt x="4741089" y="0"/>
                  </a:lnTo>
                  <a:lnTo>
                    <a:pt x="4741089" y="9675174"/>
                  </a:lnTo>
                  <a:lnTo>
                    <a:pt x="0" y="9675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6172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</p:sp>
        <p:grpSp>
          <p:nvGrpSpPr>
            <p:cNvPr id="22" name="Group 22"/>
            <p:cNvGrpSpPr/>
            <p:nvPr/>
          </p:nvGrpSpPr>
          <p:grpSpPr>
            <a:xfrm>
              <a:off x="2139027" y="1878785"/>
              <a:ext cx="1159557" cy="375967"/>
              <a:chOff x="0" y="0"/>
              <a:chExt cx="229048" cy="742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29048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229048" h="74265">
                    <a:moveTo>
                      <a:pt x="37132" y="0"/>
                    </a:moveTo>
                    <a:lnTo>
                      <a:pt x="191916" y="0"/>
                    </a:lnTo>
                    <a:cubicBezTo>
                      <a:pt x="212424" y="0"/>
                      <a:pt x="229048" y="16625"/>
                      <a:pt x="229048" y="37132"/>
                    </a:cubicBezTo>
                    <a:lnTo>
                      <a:pt x="229048" y="37132"/>
                    </a:lnTo>
                    <a:cubicBezTo>
                      <a:pt x="229048" y="57640"/>
                      <a:pt x="212424" y="74265"/>
                      <a:pt x="191916" y="74265"/>
                    </a:cubicBezTo>
                    <a:lnTo>
                      <a:pt x="37132" y="74265"/>
                    </a:lnTo>
                    <a:cubicBezTo>
                      <a:pt x="16625" y="74265"/>
                      <a:pt x="0" y="57640"/>
                      <a:pt x="0" y="37132"/>
                    </a:cubicBezTo>
                    <a:lnTo>
                      <a:pt x="0" y="37132"/>
                    </a:lnTo>
                    <a:cubicBezTo>
                      <a:pt x="0" y="16625"/>
                      <a:pt x="16625" y="0"/>
                      <a:pt x="37132" y="0"/>
                    </a:cubicBezTo>
                    <a:close/>
                  </a:path>
                </a:pathLst>
              </a:custGeom>
              <a:solidFill>
                <a:srgbClr val="FCFDFF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229048" cy="1314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526291" y="1920306"/>
              <a:ext cx="385029" cy="254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01070A"/>
                  </a:solidFill>
                  <a:ea typeface="210 디딤고딕 Bold"/>
                </a:rPr>
                <a:t>당일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524450" y="3415030"/>
              <a:ext cx="892110" cy="520250"/>
              <a:chOff x="0" y="0"/>
              <a:chExt cx="132974" cy="7754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2974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132974" h="77546">
                    <a:moveTo>
                      <a:pt x="38773" y="0"/>
                    </a:moveTo>
                    <a:lnTo>
                      <a:pt x="94201" y="0"/>
                    </a:lnTo>
                    <a:cubicBezTo>
                      <a:pt x="115615" y="0"/>
                      <a:pt x="132974" y="17359"/>
                      <a:pt x="132974" y="38773"/>
                    </a:cubicBezTo>
                    <a:lnTo>
                      <a:pt x="132974" y="38773"/>
                    </a:lnTo>
                    <a:cubicBezTo>
                      <a:pt x="132974" y="60187"/>
                      <a:pt x="115615" y="77546"/>
                      <a:pt x="94201" y="77546"/>
                    </a:cubicBezTo>
                    <a:lnTo>
                      <a:pt x="38773" y="77546"/>
                    </a:lnTo>
                    <a:cubicBezTo>
                      <a:pt x="17359" y="77546"/>
                      <a:pt x="0" y="60187"/>
                      <a:pt x="0" y="38773"/>
                    </a:cubicBezTo>
                    <a:lnTo>
                      <a:pt x="0" y="38773"/>
                    </a:lnTo>
                    <a:cubicBezTo>
                      <a:pt x="0" y="17359"/>
                      <a:pt x="17359" y="0"/>
                      <a:pt x="38773" y="0"/>
                    </a:cubicBezTo>
                    <a:close/>
                  </a:path>
                </a:pathLst>
              </a:custGeom>
              <a:solidFill>
                <a:srgbClr val="FCFD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132974" cy="134696"/>
              </a:xfrm>
              <a:prstGeom prst="rect">
                <a:avLst/>
              </a:prstGeom>
            </p:spPr>
            <p:txBody>
              <a:bodyPr lIns="67321" tIns="67321" rIns="67321" bIns="67321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751156" y="3463635"/>
              <a:ext cx="632051" cy="384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2"/>
                </a:lnSpc>
              </a:pPr>
              <a:r>
                <a:rPr lang="en-US" sz="1758">
                  <a:solidFill>
                    <a:srgbClr val="01070A"/>
                  </a:solidFill>
                  <a:ea typeface="210 디딤고딕 Bold"/>
                </a:rPr>
                <a:t>당일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524450" y="8251451"/>
              <a:ext cx="892110" cy="348777"/>
              <a:chOff x="0" y="0"/>
              <a:chExt cx="132974" cy="5198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32974" cy="51987"/>
              </a:xfrm>
              <a:custGeom>
                <a:avLst/>
                <a:gdLst/>
                <a:ahLst/>
                <a:cxnLst/>
                <a:rect l="l" t="t" r="r" b="b"/>
                <a:pathLst>
                  <a:path w="132974" h="51987">
                    <a:moveTo>
                      <a:pt x="25994" y="0"/>
                    </a:moveTo>
                    <a:lnTo>
                      <a:pt x="106980" y="0"/>
                    </a:lnTo>
                    <a:cubicBezTo>
                      <a:pt x="113874" y="0"/>
                      <a:pt x="120486" y="2739"/>
                      <a:pt x="125361" y="7613"/>
                    </a:cubicBezTo>
                    <a:cubicBezTo>
                      <a:pt x="130235" y="12488"/>
                      <a:pt x="132974" y="19100"/>
                      <a:pt x="132974" y="25994"/>
                    </a:cubicBezTo>
                    <a:lnTo>
                      <a:pt x="132974" y="25994"/>
                    </a:lnTo>
                    <a:cubicBezTo>
                      <a:pt x="132974" y="32888"/>
                      <a:pt x="130235" y="39499"/>
                      <a:pt x="125361" y="44374"/>
                    </a:cubicBezTo>
                    <a:cubicBezTo>
                      <a:pt x="120486" y="49249"/>
                      <a:pt x="113874" y="51987"/>
                      <a:pt x="106980" y="51987"/>
                    </a:cubicBezTo>
                    <a:lnTo>
                      <a:pt x="25994" y="51987"/>
                    </a:lnTo>
                    <a:cubicBezTo>
                      <a:pt x="19100" y="51987"/>
                      <a:pt x="12488" y="49249"/>
                      <a:pt x="7613" y="44374"/>
                    </a:cubicBezTo>
                    <a:cubicBezTo>
                      <a:pt x="2739" y="39499"/>
                      <a:pt x="0" y="32888"/>
                      <a:pt x="0" y="25994"/>
                    </a:cubicBezTo>
                    <a:lnTo>
                      <a:pt x="0" y="25994"/>
                    </a:lnTo>
                    <a:cubicBezTo>
                      <a:pt x="0" y="19100"/>
                      <a:pt x="2739" y="12488"/>
                      <a:pt x="7613" y="7613"/>
                    </a:cubicBezTo>
                    <a:cubicBezTo>
                      <a:pt x="12488" y="2739"/>
                      <a:pt x="19100" y="0"/>
                      <a:pt x="25994" y="0"/>
                    </a:cubicBezTo>
                    <a:close/>
                  </a:path>
                </a:pathLst>
              </a:custGeom>
              <a:solidFill>
                <a:srgbClr val="FCFDFF"/>
              </a:solidFill>
              <a:ln w="952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132974" cy="109137"/>
              </a:xfrm>
              <a:prstGeom prst="rect">
                <a:avLst/>
              </a:prstGeom>
            </p:spPr>
            <p:txBody>
              <a:bodyPr lIns="67321" tIns="67321" rIns="67321" bIns="67321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751156" y="8250836"/>
              <a:ext cx="632051" cy="384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2"/>
                </a:lnSpc>
              </a:pPr>
              <a:r>
                <a:rPr lang="en-US" sz="1758">
                  <a:solidFill>
                    <a:srgbClr val="01070A"/>
                  </a:solidFill>
                  <a:ea typeface="210 디딤고딕 Bold"/>
                </a:rPr>
                <a:t>당일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1637208" y="2478084"/>
              <a:ext cx="2163195" cy="375967"/>
              <a:chOff x="0" y="0"/>
              <a:chExt cx="427298" cy="7426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27298" cy="74265"/>
              </a:xfrm>
              <a:custGeom>
                <a:avLst/>
                <a:gdLst/>
                <a:ahLst/>
                <a:cxnLst/>
                <a:rect l="l" t="t" r="r" b="b"/>
                <a:pathLst>
                  <a:path w="427298" h="74265">
                    <a:moveTo>
                      <a:pt x="37132" y="0"/>
                    </a:moveTo>
                    <a:lnTo>
                      <a:pt x="390165" y="0"/>
                    </a:lnTo>
                    <a:cubicBezTo>
                      <a:pt x="410673" y="0"/>
                      <a:pt x="427298" y="16625"/>
                      <a:pt x="427298" y="37132"/>
                    </a:cubicBezTo>
                    <a:lnTo>
                      <a:pt x="427298" y="37132"/>
                    </a:lnTo>
                    <a:cubicBezTo>
                      <a:pt x="427298" y="57640"/>
                      <a:pt x="410673" y="74265"/>
                      <a:pt x="390165" y="74265"/>
                    </a:cubicBezTo>
                    <a:lnTo>
                      <a:pt x="37132" y="74265"/>
                    </a:lnTo>
                    <a:cubicBezTo>
                      <a:pt x="16625" y="74265"/>
                      <a:pt x="0" y="57640"/>
                      <a:pt x="0" y="37132"/>
                    </a:cubicBezTo>
                    <a:lnTo>
                      <a:pt x="0" y="37132"/>
                    </a:lnTo>
                    <a:cubicBezTo>
                      <a:pt x="0" y="16625"/>
                      <a:pt x="16625" y="0"/>
                      <a:pt x="37132" y="0"/>
                    </a:cubicBezTo>
                    <a:close/>
                  </a:path>
                </a:pathLst>
              </a:custGeom>
              <a:solidFill>
                <a:srgbClr val="FCFDFF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57150"/>
                <a:ext cx="427298" cy="1314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909259" y="2557706"/>
              <a:ext cx="1798763" cy="254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01070A"/>
                  </a:solidFill>
                  <a:latin typeface="210 디딤고딕"/>
                </a:rPr>
                <a:t>today@ssafy.com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71823" y="4441825"/>
            <a:ext cx="2943876" cy="146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 spc="-99">
                <a:solidFill>
                  <a:srgbClr val="FFFFFF"/>
                </a:solidFill>
                <a:ea typeface="Nanum Square Round Ultra-Bold"/>
              </a:rPr>
              <a:t>시연</a:t>
            </a:r>
          </a:p>
        </p:txBody>
      </p:sp>
      <p:sp>
        <p:nvSpPr>
          <p:cNvPr id="3" name="AutoShape 3"/>
          <p:cNvSpPr/>
          <p:nvPr/>
        </p:nvSpPr>
        <p:spPr>
          <a:xfrm>
            <a:off x="1502163" y="8003822"/>
            <a:ext cx="9474296" cy="0"/>
          </a:xfrm>
          <a:prstGeom prst="line">
            <a:avLst/>
          </a:prstGeom>
          <a:ln w="19050" cap="rnd">
            <a:solidFill>
              <a:srgbClr val="7B7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886217" y="1680944"/>
            <a:ext cx="9090242" cy="6925112"/>
          </a:xfrm>
          <a:custGeom>
            <a:avLst/>
            <a:gdLst/>
            <a:ahLst/>
            <a:cxnLst/>
            <a:rect l="l" t="t" r="r" b="b"/>
            <a:pathLst>
              <a:path w="9090242" h="6925112">
                <a:moveTo>
                  <a:pt x="0" y="0"/>
                </a:moveTo>
                <a:lnTo>
                  <a:pt x="9090242" y="0"/>
                </a:lnTo>
                <a:lnTo>
                  <a:pt x="9090242" y="6925112"/>
                </a:lnTo>
                <a:lnTo>
                  <a:pt x="0" y="692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0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44794" y="3270250"/>
            <a:ext cx="5182063" cy="351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99">
                <a:solidFill>
                  <a:srgbClr val="FFFFFF"/>
                </a:solidFill>
                <a:ea typeface="Nanum Square Round Ultra-Bold"/>
              </a:rPr>
              <a:t>메인 기능 흐름 소개</a:t>
            </a:r>
          </a:p>
        </p:txBody>
      </p:sp>
      <p:sp>
        <p:nvSpPr>
          <p:cNvPr id="3" name="Freeform 3"/>
          <p:cNvSpPr/>
          <p:nvPr/>
        </p:nvSpPr>
        <p:spPr>
          <a:xfrm>
            <a:off x="1942453" y="1566060"/>
            <a:ext cx="6751605" cy="7154880"/>
          </a:xfrm>
          <a:custGeom>
            <a:avLst/>
            <a:gdLst/>
            <a:ahLst/>
            <a:cxnLst/>
            <a:rect l="l" t="t" r="r" b="b"/>
            <a:pathLst>
              <a:path w="6751605" h="7154880">
                <a:moveTo>
                  <a:pt x="0" y="0"/>
                </a:moveTo>
                <a:lnTo>
                  <a:pt x="6751606" y="0"/>
                </a:lnTo>
                <a:lnTo>
                  <a:pt x="6751606" y="7154880"/>
                </a:lnTo>
                <a:lnTo>
                  <a:pt x="0" y="715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717632" y="8698153"/>
            <a:ext cx="6976427" cy="0"/>
          </a:xfrm>
          <a:prstGeom prst="line">
            <a:avLst/>
          </a:prstGeom>
          <a:ln w="2857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사용자 지정</PresentationFormat>
  <Paragraphs>143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Nanum Square Ultra-Bold</vt:lpstr>
      <vt:lpstr>Nanum Square Round Ultra-Bold</vt:lpstr>
      <vt:lpstr>210 상상공작소</vt:lpstr>
      <vt:lpstr>Nanum Square Bold</vt:lpstr>
      <vt:lpstr>Arial</vt:lpstr>
      <vt:lpstr>210 디딤고딕</vt:lpstr>
      <vt:lpstr>Calibri</vt:lpstr>
      <vt:lpstr>Nanum Square Round</vt:lpstr>
      <vt:lpstr>Dosis</vt:lpstr>
      <vt:lpstr>Nanum Square Round Bold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cp:lastModifiedBy>SSAFY</cp:lastModifiedBy>
  <cp:revision>2</cp:revision>
  <dcterms:created xsi:type="dcterms:W3CDTF">2006-08-16T00:00:00Z</dcterms:created>
  <dcterms:modified xsi:type="dcterms:W3CDTF">2024-05-19T23:50:58Z</dcterms:modified>
  <dc:identifier>DAGFdJJwzo0</dc:identifier>
</cp:coreProperties>
</file>